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89" r:id="rId17"/>
    <p:sldId id="288" r:id="rId18"/>
    <p:sldId id="271" r:id="rId19"/>
    <p:sldId id="298" r:id="rId20"/>
    <p:sldId id="291" r:id="rId21"/>
    <p:sldId id="272" r:id="rId22"/>
    <p:sldId id="273" r:id="rId23"/>
    <p:sldId id="290" r:id="rId24"/>
    <p:sldId id="274" r:id="rId25"/>
    <p:sldId id="275" r:id="rId26"/>
    <p:sldId id="292" r:id="rId27"/>
    <p:sldId id="293" r:id="rId28"/>
    <p:sldId id="294" r:id="rId29"/>
    <p:sldId id="276" r:id="rId30"/>
    <p:sldId id="295" r:id="rId31"/>
    <p:sldId id="277" r:id="rId32"/>
    <p:sldId id="296" r:id="rId33"/>
    <p:sldId id="278" r:id="rId34"/>
    <p:sldId id="279" r:id="rId35"/>
    <p:sldId id="280" r:id="rId36"/>
    <p:sldId id="282" r:id="rId37"/>
    <p:sldId id="283" r:id="rId38"/>
    <p:sldId id="284" r:id="rId39"/>
    <p:sldId id="297" r:id="rId40"/>
    <p:sldId id="285" r:id="rId41"/>
    <p:sldId id="286" r:id="rId42"/>
    <p:sldId id="287" r:id="rId4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97" d="100"/>
          <a:sy n="97" d="100"/>
        </p:scale>
        <p:origin x="192"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54F3F6C9-9FA4-402D-8AAD-C73B49057996}" type="datetimeFigureOut">
              <a:rPr lang="en-US" smtClean="0"/>
              <a:t>8/23/2024</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B2BE6BEC-EB27-4E16-B60C-1A49D9A3D7FA}" type="slidenum">
              <a:rPr lang="en-US" smtClean="0"/>
              <a:t>‹#›</a:t>
            </a:fld>
            <a:endParaRPr lang="en-US"/>
          </a:p>
        </p:txBody>
      </p:sp>
    </p:spTree>
    <p:extLst>
      <p:ext uri="{BB962C8B-B14F-4D97-AF65-F5344CB8AC3E}">
        <p14:creationId xmlns:p14="http://schemas.microsoft.com/office/powerpoint/2010/main" val="39016853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52A992DD-356A-4F48-965D-A8E06CD184D0}" type="datetimeFigureOut">
              <a:rPr lang="en-US" smtClean="0"/>
              <a:t>8/22/2024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E9DEED1F-BED6-4E5E-ACE8-FA8A4F446D18}" type="slidenum">
              <a:rPr lang="en-US" smtClean="0"/>
              <a:t>‹#›</a:t>
            </a:fld>
            <a:endParaRPr lang="en-US"/>
          </a:p>
        </p:txBody>
      </p:sp>
    </p:spTree>
    <p:extLst>
      <p:ext uri="{BB962C8B-B14F-4D97-AF65-F5344CB8AC3E}">
        <p14:creationId xmlns:p14="http://schemas.microsoft.com/office/powerpoint/2010/main" val="4176835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DEED1F-BED6-4E5E-ACE8-FA8A4F446D18}" type="slidenum">
              <a:rPr lang="en-US" smtClean="0"/>
              <a:t>31</a:t>
            </a:fld>
            <a:endParaRPr lang="en-US"/>
          </a:p>
        </p:txBody>
      </p:sp>
    </p:spTree>
    <p:extLst>
      <p:ext uri="{BB962C8B-B14F-4D97-AF65-F5344CB8AC3E}">
        <p14:creationId xmlns:p14="http://schemas.microsoft.com/office/powerpoint/2010/main" val="212934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DEED1F-BED6-4E5E-ACE8-FA8A4F446D18}" type="slidenum">
              <a:rPr lang="en-US" smtClean="0"/>
              <a:t>40</a:t>
            </a:fld>
            <a:endParaRPr lang="en-US"/>
          </a:p>
        </p:txBody>
      </p:sp>
    </p:spTree>
    <p:extLst>
      <p:ext uri="{BB962C8B-B14F-4D97-AF65-F5344CB8AC3E}">
        <p14:creationId xmlns:p14="http://schemas.microsoft.com/office/powerpoint/2010/main" val="953952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DEED1F-BED6-4E5E-ACE8-FA8A4F446D18}" type="slidenum">
              <a:rPr lang="en-US" smtClean="0"/>
              <a:t>41</a:t>
            </a:fld>
            <a:endParaRPr lang="en-US"/>
          </a:p>
        </p:txBody>
      </p:sp>
    </p:spTree>
    <p:extLst>
      <p:ext uri="{BB962C8B-B14F-4D97-AF65-F5344CB8AC3E}">
        <p14:creationId xmlns:p14="http://schemas.microsoft.com/office/powerpoint/2010/main" val="3280344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DEED1F-BED6-4E5E-ACE8-FA8A4F446D18}" type="slidenum">
              <a:rPr lang="en-US" smtClean="0"/>
              <a:t>42</a:t>
            </a:fld>
            <a:endParaRPr lang="en-US"/>
          </a:p>
        </p:txBody>
      </p:sp>
    </p:spTree>
    <p:extLst>
      <p:ext uri="{BB962C8B-B14F-4D97-AF65-F5344CB8AC3E}">
        <p14:creationId xmlns:p14="http://schemas.microsoft.com/office/powerpoint/2010/main" val="918112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DEED1F-BED6-4E5E-ACE8-FA8A4F446D18}" type="slidenum">
              <a:rPr lang="en-US" smtClean="0"/>
              <a:t>32</a:t>
            </a:fld>
            <a:endParaRPr lang="en-US"/>
          </a:p>
        </p:txBody>
      </p:sp>
    </p:spTree>
    <p:extLst>
      <p:ext uri="{BB962C8B-B14F-4D97-AF65-F5344CB8AC3E}">
        <p14:creationId xmlns:p14="http://schemas.microsoft.com/office/powerpoint/2010/main" val="1899224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DEED1F-BED6-4E5E-ACE8-FA8A4F446D18}" type="slidenum">
              <a:rPr lang="en-US" smtClean="0"/>
              <a:t>33</a:t>
            </a:fld>
            <a:endParaRPr lang="en-US"/>
          </a:p>
        </p:txBody>
      </p:sp>
    </p:spTree>
    <p:extLst>
      <p:ext uri="{BB962C8B-B14F-4D97-AF65-F5344CB8AC3E}">
        <p14:creationId xmlns:p14="http://schemas.microsoft.com/office/powerpoint/2010/main" val="933052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DEED1F-BED6-4E5E-ACE8-FA8A4F446D18}" type="slidenum">
              <a:rPr lang="en-US" smtClean="0"/>
              <a:t>34</a:t>
            </a:fld>
            <a:endParaRPr lang="en-US"/>
          </a:p>
        </p:txBody>
      </p:sp>
    </p:spTree>
    <p:extLst>
      <p:ext uri="{BB962C8B-B14F-4D97-AF65-F5344CB8AC3E}">
        <p14:creationId xmlns:p14="http://schemas.microsoft.com/office/powerpoint/2010/main" val="3933724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DEED1F-BED6-4E5E-ACE8-FA8A4F446D18}" type="slidenum">
              <a:rPr lang="en-US" smtClean="0"/>
              <a:t>35</a:t>
            </a:fld>
            <a:endParaRPr lang="en-US"/>
          </a:p>
        </p:txBody>
      </p:sp>
    </p:spTree>
    <p:extLst>
      <p:ext uri="{BB962C8B-B14F-4D97-AF65-F5344CB8AC3E}">
        <p14:creationId xmlns:p14="http://schemas.microsoft.com/office/powerpoint/2010/main" val="4178544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DEED1F-BED6-4E5E-ACE8-FA8A4F446D18}" type="slidenum">
              <a:rPr lang="en-US" smtClean="0"/>
              <a:t>36</a:t>
            </a:fld>
            <a:endParaRPr lang="en-US"/>
          </a:p>
        </p:txBody>
      </p:sp>
    </p:spTree>
    <p:extLst>
      <p:ext uri="{BB962C8B-B14F-4D97-AF65-F5344CB8AC3E}">
        <p14:creationId xmlns:p14="http://schemas.microsoft.com/office/powerpoint/2010/main" val="1849579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DEED1F-BED6-4E5E-ACE8-FA8A4F446D18}" type="slidenum">
              <a:rPr lang="en-US" smtClean="0"/>
              <a:t>37</a:t>
            </a:fld>
            <a:endParaRPr lang="en-US"/>
          </a:p>
        </p:txBody>
      </p:sp>
    </p:spTree>
    <p:extLst>
      <p:ext uri="{BB962C8B-B14F-4D97-AF65-F5344CB8AC3E}">
        <p14:creationId xmlns:p14="http://schemas.microsoft.com/office/powerpoint/2010/main" val="3854351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DEED1F-BED6-4E5E-ACE8-FA8A4F446D18}" type="slidenum">
              <a:rPr lang="en-US" smtClean="0"/>
              <a:t>38</a:t>
            </a:fld>
            <a:endParaRPr lang="en-US"/>
          </a:p>
        </p:txBody>
      </p:sp>
    </p:spTree>
    <p:extLst>
      <p:ext uri="{BB962C8B-B14F-4D97-AF65-F5344CB8AC3E}">
        <p14:creationId xmlns:p14="http://schemas.microsoft.com/office/powerpoint/2010/main" val="2229893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DEED1F-BED6-4E5E-ACE8-FA8A4F446D18}" type="slidenum">
              <a:rPr lang="en-US" smtClean="0"/>
              <a:t>39</a:t>
            </a:fld>
            <a:endParaRPr lang="en-US"/>
          </a:p>
        </p:txBody>
      </p:sp>
    </p:spTree>
    <p:extLst>
      <p:ext uri="{BB962C8B-B14F-4D97-AF65-F5344CB8AC3E}">
        <p14:creationId xmlns:p14="http://schemas.microsoft.com/office/powerpoint/2010/main" val="3861629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295399"/>
            <a:ext cx="9144000" cy="2214563"/>
          </a:xfrm>
        </p:spPr>
        <p:txBody>
          <a:bodyPr anchor="b"/>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7" name="Date Placeholder 6"/>
          <p:cNvSpPr>
            <a:spLocks noGrp="1"/>
          </p:cNvSpPr>
          <p:nvPr>
            <p:ph type="dt" sz="half" idx="10"/>
          </p:nvPr>
        </p:nvSpPr>
        <p:spPr/>
        <p:txBody>
          <a:bodyPr/>
          <a:lstStyle/>
          <a:p>
            <a:fld id="{D5B06A76-2775-4D21-94E5-30275E1101E5}" type="datetime1">
              <a:rPr lang="en-US" smtClean="0"/>
              <a:t>8/22/2024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r>
              <a:rPr lang="en-US" smtClean="0"/>
              <a:t>14:332:233 Digital Logic Design Lab</a:t>
            </a:r>
            <a:endParaRPr lang="en-US" dirty="0"/>
          </a:p>
        </p:txBody>
      </p:sp>
      <p:sp>
        <p:nvSpPr>
          <p:cNvPr id="9" name="Slide Number Placeholder 8"/>
          <p:cNvSpPr>
            <a:spLocks noGrp="1"/>
          </p:cNvSpPr>
          <p:nvPr>
            <p:ph type="sldNum" sz="quarter" idx="12"/>
          </p:nvPr>
        </p:nvSpPr>
        <p:spPr/>
        <p:txBody>
          <a:bodyPr/>
          <a:lstStyle/>
          <a:p>
            <a:r>
              <a:rPr lang="en-US" dirty="0" smtClean="0"/>
              <a:t>Lab 1 Page</a:t>
            </a:r>
            <a:fld id="{13CA60AF-E435-4BF5-9207-6E37B8D1F8D7}" type="slidenum">
              <a:rPr lang="en-US" smtClean="0"/>
              <a:pPr/>
              <a:t>‹#›</a:t>
            </a:fld>
            <a:endParaRPr lang="en-US" dirty="0"/>
          </a:p>
        </p:txBody>
      </p:sp>
    </p:spTree>
    <p:extLst>
      <p:ext uri="{BB962C8B-B14F-4D97-AF65-F5344CB8AC3E}">
        <p14:creationId xmlns:p14="http://schemas.microsoft.com/office/powerpoint/2010/main" val="3906725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257674" y="365125"/>
            <a:ext cx="7096125" cy="625475"/>
          </a:xfrm>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838200" y="1295400"/>
            <a:ext cx="10515600" cy="488156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C358B2-DBD4-4489-94EE-0F97890D0F50}" type="datetime1">
              <a:rPr lang="en-US" smtClean="0"/>
              <a:t>8/22/2024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smtClean="0"/>
              <a:t>14:332:233 Digital Logic Design Lab</a:t>
            </a:r>
            <a:endParaRPr lang="en-US"/>
          </a:p>
        </p:txBody>
      </p:sp>
      <p:sp>
        <p:nvSpPr>
          <p:cNvPr id="6" name="Slide Number Placeholder 5"/>
          <p:cNvSpPr>
            <a:spLocks noGrp="1"/>
          </p:cNvSpPr>
          <p:nvPr>
            <p:ph type="sldNum" sz="quarter" idx="12"/>
          </p:nvPr>
        </p:nvSpPr>
        <p:spPr/>
        <p:txBody>
          <a:bodyPr/>
          <a:lstStyle/>
          <a:p>
            <a:fld id="{13CA60AF-E435-4BF5-9207-6E37B8D1F8D7}" type="slidenum">
              <a:rPr lang="en-US" smtClean="0"/>
              <a:t>‹#›</a:t>
            </a:fld>
            <a:endParaRPr lang="en-US"/>
          </a:p>
        </p:txBody>
      </p:sp>
    </p:spTree>
    <p:extLst>
      <p:ext uri="{BB962C8B-B14F-4D97-AF65-F5344CB8AC3E}">
        <p14:creationId xmlns:p14="http://schemas.microsoft.com/office/powerpoint/2010/main" val="3680496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295399"/>
            <a:ext cx="2628900" cy="4881564"/>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838200" y="1295399"/>
            <a:ext cx="7734300" cy="488156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281F26-BF6C-448F-87E5-A1DC60A652D1}" type="datetime1">
              <a:rPr lang="en-US" smtClean="0"/>
              <a:t>8/22/2024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smtClean="0"/>
              <a:t>14:332:233 Digital Logic Design Lab</a:t>
            </a:r>
            <a:endParaRPr lang="en-US"/>
          </a:p>
        </p:txBody>
      </p:sp>
      <p:sp>
        <p:nvSpPr>
          <p:cNvPr id="6" name="Slide Number Placeholder 5"/>
          <p:cNvSpPr>
            <a:spLocks noGrp="1"/>
          </p:cNvSpPr>
          <p:nvPr>
            <p:ph type="sldNum" sz="quarter" idx="12"/>
          </p:nvPr>
        </p:nvSpPr>
        <p:spPr/>
        <p:txBody>
          <a:bodyPr/>
          <a:lstStyle/>
          <a:p>
            <a:fld id="{13CA60AF-E435-4BF5-9207-6E37B8D1F8D7}" type="slidenum">
              <a:rPr lang="en-US" smtClean="0"/>
              <a:t>‹#›</a:t>
            </a:fld>
            <a:endParaRPr lang="en-US"/>
          </a:p>
        </p:txBody>
      </p:sp>
    </p:spTree>
    <p:extLst>
      <p:ext uri="{BB962C8B-B14F-4D97-AF65-F5344CB8AC3E}">
        <p14:creationId xmlns:p14="http://schemas.microsoft.com/office/powerpoint/2010/main" val="301903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57674" y="365125"/>
            <a:ext cx="7096125" cy="625475"/>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838200" y="1295400"/>
            <a:ext cx="10515600" cy="48815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F6FB32-9F5E-41BE-96F4-B6AD3D0B6BA6}" type="datetime1">
              <a:rPr lang="en-US" smtClean="0"/>
              <a:t>8/22/2024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a:t>
            </a:fld>
            <a:endParaRPr lang="en-US"/>
          </a:p>
        </p:txBody>
      </p:sp>
    </p:spTree>
    <p:extLst>
      <p:ext uri="{BB962C8B-B14F-4D97-AF65-F5344CB8AC3E}">
        <p14:creationId xmlns:p14="http://schemas.microsoft.com/office/powerpoint/2010/main" val="2078249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295400"/>
            <a:ext cx="10515600" cy="3267075"/>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71D28E4-46C9-4D36-90F4-DA2338CC224A}" type="datetime1">
              <a:rPr lang="en-US" smtClean="0"/>
              <a:t>8/22/2024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smtClean="0"/>
              <a:t>14:332:233 Digital Logic Design Lab</a:t>
            </a:r>
            <a:endParaRPr lang="en-US"/>
          </a:p>
        </p:txBody>
      </p:sp>
      <p:sp>
        <p:nvSpPr>
          <p:cNvPr id="6" name="Slide Number Placeholder 5"/>
          <p:cNvSpPr>
            <a:spLocks noGrp="1"/>
          </p:cNvSpPr>
          <p:nvPr>
            <p:ph type="sldNum" sz="quarter" idx="12"/>
          </p:nvPr>
        </p:nvSpPr>
        <p:spPr/>
        <p:txBody>
          <a:bodyPr/>
          <a:lstStyle/>
          <a:p>
            <a:fld id="{13CA60AF-E435-4BF5-9207-6E37B8D1F8D7}" type="slidenum">
              <a:rPr lang="en-US" smtClean="0"/>
              <a:t>‹#›</a:t>
            </a:fld>
            <a:endParaRPr lang="en-US"/>
          </a:p>
        </p:txBody>
      </p:sp>
    </p:spTree>
    <p:extLst>
      <p:ext uri="{BB962C8B-B14F-4D97-AF65-F5344CB8AC3E}">
        <p14:creationId xmlns:p14="http://schemas.microsoft.com/office/powerpoint/2010/main" val="1065636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57674" y="365125"/>
            <a:ext cx="7096125" cy="625475"/>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295400"/>
            <a:ext cx="5181600" cy="4881563"/>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295400"/>
            <a:ext cx="5181600" cy="4881563"/>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FEE5D89D-A9EE-4F36-877B-DA40F152EE97}" type="datetime1">
              <a:rPr lang="en-US" smtClean="0"/>
              <a:t>8/22/2024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smtClean="0"/>
              <a:t>14:332:233 Digital Logic Design Lab</a:t>
            </a:r>
            <a:endParaRPr lang="en-US"/>
          </a:p>
        </p:txBody>
      </p:sp>
      <p:sp>
        <p:nvSpPr>
          <p:cNvPr id="7" name="Slide Number Placeholder 6"/>
          <p:cNvSpPr>
            <a:spLocks noGrp="1"/>
          </p:cNvSpPr>
          <p:nvPr>
            <p:ph type="sldNum" sz="quarter" idx="12"/>
          </p:nvPr>
        </p:nvSpPr>
        <p:spPr/>
        <p:txBody>
          <a:bodyPr/>
          <a:lstStyle/>
          <a:p>
            <a:fld id="{13CA60AF-E435-4BF5-9207-6E37B8D1F8D7}" type="slidenum">
              <a:rPr lang="en-US" smtClean="0"/>
              <a:t>‹#›</a:t>
            </a:fld>
            <a:endParaRPr lang="en-US"/>
          </a:p>
        </p:txBody>
      </p:sp>
    </p:spTree>
    <p:extLst>
      <p:ext uri="{BB962C8B-B14F-4D97-AF65-F5344CB8AC3E}">
        <p14:creationId xmlns:p14="http://schemas.microsoft.com/office/powerpoint/2010/main" val="2211214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95800" y="365125"/>
            <a:ext cx="6859588" cy="625475"/>
          </a:xfrm>
        </p:spPr>
        <p:txBody>
          <a:bodyPr/>
          <a:lstStyle/>
          <a:p>
            <a:r>
              <a:rPr lang="en-US" dirty="0" smtClean="0"/>
              <a:t>Click to edit Master title style</a:t>
            </a:r>
            <a:endParaRPr lang="en-US" dirty="0"/>
          </a:p>
        </p:txBody>
      </p:sp>
      <p:sp>
        <p:nvSpPr>
          <p:cNvPr id="3" name="Text Placeholder 2"/>
          <p:cNvSpPr>
            <a:spLocks noGrp="1"/>
          </p:cNvSpPr>
          <p:nvPr>
            <p:ph type="body" idx="1"/>
          </p:nvPr>
        </p:nvSpPr>
        <p:spPr>
          <a:xfrm>
            <a:off x="839788" y="129302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116932"/>
            <a:ext cx="5157787" cy="4072731"/>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72200" y="129302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116932"/>
            <a:ext cx="5183188" cy="4072731"/>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40C1BDF-DC0A-4EC0-B5D0-36132F60BA7A}" type="datetime1">
              <a:rPr lang="en-US" smtClean="0"/>
              <a:t>8/22/2024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r>
              <a:rPr lang="en-US" smtClean="0"/>
              <a:t>14:332:233 Digital Logic Design Lab</a:t>
            </a:r>
            <a:endParaRPr lang="en-US"/>
          </a:p>
        </p:txBody>
      </p:sp>
      <p:sp>
        <p:nvSpPr>
          <p:cNvPr id="9" name="Slide Number Placeholder 8"/>
          <p:cNvSpPr>
            <a:spLocks noGrp="1"/>
          </p:cNvSpPr>
          <p:nvPr>
            <p:ph type="sldNum" sz="quarter" idx="12"/>
          </p:nvPr>
        </p:nvSpPr>
        <p:spPr/>
        <p:txBody>
          <a:bodyPr/>
          <a:lstStyle/>
          <a:p>
            <a:fld id="{13CA60AF-E435-4BF5-9207-6E37B8D1F8D7}" type="slidenum">
              <a:rPr lang="en-US" smtClean="0"/>
              <a:t>‹#›</a:t>
            </a:fld>
            <a:endParaRPr lang="en-US"/>
          </a:p>
        </p:txBody>
      </p:sp>
    </p:spTree>
    <p:extLst>
      <p:ext uri="{BB962C8B-B14F-4D97-AF65-F5344CB8AC3E}">
        <p14:creationId xmlns:p14="http://schemas.microsoft.com/office/powerpoint/2010/main" val="3578874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57674" y="365125"/>
            <a:ext cx="7096125" cy="625475"/>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7183DE26-F651-4D10-BFE2-C11DE3BE5292}" type="datetime1">
              <a:rPr lang="en-US" smtClean="0"/>
              <a:t>8/22/2024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US" smtClean="0"/>
              <a:t>14:332:233 Digital Logic Design Lab</a:t>
            </a:r>
            <a:endParaRPr lang="en-US"/>
          </a:p>
        </p:txBody>
      </p:sp>
      <p:sp>
        <p:nvSpPr>
          <p:cNvPr id="5" name="Slide Number Placeholder 4"/>
          <p:cNvSpPr>
            <a:spLocks noGrp="1"/>
          </p:cNvSpPr>
          <p:nvPr>
            <p:ph type="sldNum" sz="quarter" idx="12"/>
          </p:nvPr>
        </p:nvSpPr>
        <p:spPr/>
        <p:txBody>
          <a:bodyPr/>
          <a:lstStyle/>
          <a:p>
            <a:fld id="{13CA60AF-E435-4BF5-9207-6E37B8D1F8D7}" type="slidenum">
              <a:rPr lang="en-US" smtClean="0"/>
              <a:t>‹#›</a:t>
            </a:fld>
            <a:endParaRPr lang="en-US"/>
          </a:p>
        </p:txBody>
      </p:sp>
    </p:spTree>
    <p:extLst>
      <p:ext uri="{BB962C8B-B14F-4D97-AF65-F5344CB8AC3E}">
        <p14:creationId xmlns:p14="http://schemas.microsoft.com/office/powerpoint/2010/main" val="545004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B90CCD-10A7-434D-96CC-7F087709C7CC}" type="datetime1">
              <a:rPr lang="en-US" smtClean="0"/>
              <a:t>8/22/2024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r>
              <a:rPr lang="en-US" smtClean="0"/>
              <a:t>14:332:233 Digital Logic Design Lab</a:t>
            </a:r>
            <a:endParaRPr lang="en-US"/>
          </a:p>
        </p:txBody>
      </p:sp>
      <p:sp>
        <p:nvSpPr>
          <p:cNvPr id="4" name="Slide Number Placeholder 3"/>
          <p:cNvSpPr>
            <a:spLocks noGrp="1"/>
          </p:cNvSpPr>
          <p:nvPr>
            <p:ph type="sldNum" sz="quarter" idx="12"/>
          </p:nvPr>
        </p:nvSpPr>
        <p:spPr/>
        <p:txBody>
          <a:bodyPr/>
          <a:lstStyle/>
          <a:p>
            <a:fld id="{13CA60AF-E435-4BF5-9207-6E37B8D1F8D7}" type="slidenum">
              <a:rPr lang="en-US" smtClean="0"/>
              <a:t>‹#›</a:t>
            </a:fld>
            <a:endParaRPr lang="en-US"/>
          </a:p>
        </p:txBody>
      </p:sp>
    </p:spTree>
    <p:extLst>
      <p:ext uri="{BB962C8B-B14F-4D97-AF65-F5344CB8AC3E}">
        <p14:creationId xmlns:p14="http://schemas.microsoft.com/office/powerpoint/2010/main" val="2021248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2954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91125" y="1295400"/>
            <a:ext cx="6172200" cy="45735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839788" y="2895600"/>
            <a:ext cx="3932237" cy="2973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E7C72AE-F938-406C-A6E4-F4FAB96A1447}" type="datetime1">
              <a:rPr lang="en-US" smtClean="0"/>
              <a:t>8/22/2024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smtClean="0"/>
              <a:t>14:332:233 Digital Logic Design Lab</a:t>
            </a:r>
            <a:endParaRPr lang="en-US"/>
          </a:p>
        </p:txBody>
      </p:sp>
      <p:sp>
        <p:nvSpPr>
          <p:cNvPr id="7" name="Slide Number Placeholder 6"/>
          <p:cNvSpPr>
            <a:spLocks noGrp="1"/>
          </p:cNvSpPr>
          <p:nvPr>
            <p:ph type="sldNum" sz="quarter" idx="12"/>
          </p:nvPr>
        </p:nvSpPr>
        <p:spPr/>
        <p:txBody>
          <a:bodyPr/>
          <a:lstStyle/>
          <a:p>
            <a:fld id="{13CA60AF-E435-4BF5-9207-6E37B8D1F8D7}" type="slidenum">
              <a:rPr lang="en-US" smtClean="0"/>
              <a:t>‹#›</a:t>
            </a:fld>
            <a:endParaRPr lang="en-US"/>
          </a:p>
        </p:txBody>
      </p:sp>
    </p:spTree>
    <p:extLst>
      <p:ext uri="{BB962C8B-B14F-4D97-AF65-F5344CB8AC3E}">
        <p14:creationId xmlns:p14="http://schemas.microsoft.com/office/powerpoint/2010/main" val="1701446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291713"/>
            <a:ext cx="3932237" cy="1600200"/>
          </a:xfrm>
        </p:spPr>
        <p:txBody>
          <a:bodyPr anchor="b"/>
          <a:lstStyle>
            <a:lvl1pPr>
              <a:defRPr sz="3200"/>
            </a:lvl1pPr>
          </a:lstStyle>
          <a:p>
            <a:r>
              <a:rPr lang="en-US" dirty="0" smtClean="0"/>
              <a:t>Click to edit Master title style</a:t>
            </a:r>
            <a:endParaRPr lang="en-US" dirty="0"/>
          </a:p>
        </p:txBody>
      </p:sp>
      <p:sp>
        <p:nvSpPr>
          <p:cNvPr id="3" name="Picture Placeholder 2"/>
          <p:cNvSpPr>
            <a:spLocks noGrp="1"/>
          </p:cNvSpPr>
          <p:nvPr>
            <p:ph type="pic" idx="1"/>
          </p:nvPr>
        </p:nvSpPr>
        <p:spPr>
          <a:xfrm>
            <a:off x="5183188" y="1291713"/>
            <a:ext cx="6172200" cy="45693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891912"/>
            <a:ext cx="3932237" cy="2977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7488BD0-6BC3-4EFD-82DB-F75C563ECABF}" type="datetime1">
              <a:rPr lang="en-US" smtClean="0"/>
              <a:t>8/22/2024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smtClean="0"/>
              <a:t>14:332:233 Digital Logic Design Lab</a:t>
            </a:r>
            <a:endParaRPr lang="en-US"/>
          </a:p>
        </p:txBody>
      </p:sp>
      <p:sp>
        <p:nvSpPr>
          <p:cNvPr id="7" name="Slide Number Placeholder 6"/>
          <p:cNvSpPr>
            <a:spLocks noGrp="1"/>
          </p:cNvSpPr>
          <p:nvPr>
            <p:ph type="sldNum" sz="quarter" idx="12"/>
          </p:nvPr>
        </p:nvSpPr>
        <p:spPr/>
        <p:txBody>
          <a:bodyPr/>
          <a:lstStyle/>
          <a:p>
            <a:fld id="{13CA60AF-E435-4BF5-9207-6E37B8D1F8D7}" type="slidenum">
              <a:rPr lang="en-US" smtClean="0"/>
              <a:t>‹#›</a:t>
            </a:fld>
            <a:endParaRPr lang="en-US"/>
          </a:p>
        </p:txBody>
      </p:sp>
    </p:spTree>
    <p:extLst>
      <p:ext uri="{BB962C8B-B14F-4D97-AF65-F5344CB8AC3E}">
        <p14:creationId xmlns:p14="http://schemas.microsoft.com/office/powerpoint/2010/main" val="3148959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57674" y="365125"/>
            <a:ext cx="7096125" cy="62363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301892"/>
            <a:ext cx="10515600" cy="487507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8E4330-F632-4934-8139-86417D91893A}" type="datetime1">
              <a:rPr lang="en-US" smtClean="0"/>
              <a:t>8/22/2024</a:t>
            </a:fld>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smtClean="0"/>
              <a:t>Policies Page</a:t>
            </a:r>
            <a:fld id="{13CA60AF-E435-4BF5-9207-6E37B8D1F8D7}" type="slidenum">
              <a:rPr lang="en-US" smtClean="0"/>
              <a:pPr/>
              <a:t>‹#›</a:t>
            </a:fld>
            <a:endParaRPr lang="en-US" dirty="0"/>
          </a:p>
        </p:txBody>
      </p:sp>
      <p:cxnSp>
        <p:nvCxnSpPr>
          <p:cNvPr id="8" name="Straight Connector 7"/>
          <p:cNvCxnSpPr/>
          <p:nvPr userDrawn="1"/>
        </p:nvCxnSpPr>
        <p:spPr>
          <a:xfrm>
            <a:off x="2133600" y="1064964"/>
            <a:ext cx="9220199" cy="1837"/>
          </a:xfrm>
          <a:prstGeom prst="line">
            <a:avLst/>
          </a:prstGeom>
          <a:ln w="50800" cap="rnd">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38200" y="366323"/>
            <a:ext cx="3330709" cy="539750"/>
          </a:xfrm>
          <a:prstGeom prst="rect">
            <a:avLst/>
          </a:prstGeom>
        </p:spPr>
      </p:pic>
      <p:cxnSp>
        <p:nvCxnSpPr>
          <p:cNvPr id="22" name="Straight Connector 21"/>
          <p:cNvCxnSpPr/>
          <p:nvPr userDrawn="1"/>
        </p:nvCxnSpPr>
        <p:spPr>
          <a:xfrm flipH="1">
            <a:off x="838200" y="1066801"/>
            <a:ext cx="685800" cy="0"/>
          </a:xfrm>
          <a:prstGeom prst="line">
            <a:avLst/>
          </a:prstGeom>
          <a:ln w="50800" cap="rnd">
            <a:solidFill>
              <a:srgbClr val="FF0000"/>
            </a:solidFill>
            <a:miter lim="800000"/>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flipV="1">
            <a:off x="1524000" y="990601"/>
            <a:ext cx="76200" cy="76200"/>
          </a:xfrm>
          <a:prstGeom prst="line">
            <a:avLst/>
          </a:prstGeom>
          <a:ln w="508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1600200" y="990601"/>
            <a:ext cx="152400" cy="152400"/>
          </a:xfrm>
          <a:prstGeom prst="line">
            <a:avLst/>
          </a:prstGeom>
          <a:ln w="508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flipV="1">
            <a:off x="1752600" y="990601"/>
            <a:ext cx="152400" cy="152400"/>
          </a:xfrm>
          <a:prstGeom prst="line">
            <a:avLst/>
          </a:prstGeom>
          <a:ln w="508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1905000" y="990601"/>
            <a:ext cx="152400" cy="152400"/>
          </a:xfrm>
          <a:prstGeom prst="line">
            <a:avLst/>
          </a:prstGeom>
          <a:ln w="508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flipV="1">
            <a:off x="2057400" y="1064964"/>
            <a:ext cx="76200" cy="78037"/>
          </a:xfrm>
          <a:prstGeom prst="line">
            <a:avLst/>
          </a:prstGeom>
          <a:ln w="508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838200" y="6356350"/>
            <a:ext cx="10515599" cy="0"/>
          </a:xfrm>
          <a:prstGeom prst="line">
            <a:avLst/>
          </a:prstGeom>
          <a:ln w="1905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Footer Placeholder 6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14:332:233 Digital Logic Design Lab</a:t>
            </a:r>
            <a:endParaRPr lang="en-US" dirty="0"/>
          </a:p>
        </p:txBody>
      </p:sp>
    </p:spTree>
    <p:extLst>
      <p:ext uri="{BB962C8B-B14F-4D97-AF65-F5344CB8AC3E}">
        <p14:creationId xmlns:p14="http://schemas.microsoft.com/office/powerpoint/2010/main" val="1285824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4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Digital Logic Design</a:t>
            </a:r>
            <a:br>
              <a:rPr lang="en-US" dirty="0" smtClean="0"/>
            </a:br>
            <a:r>
              <a:rPr lang="en-US" dirty="0" smtClean="0"/>
              <a:t>Equipment Training</a:t>
            </a:r>
            <a:endParaRPr lang="en-US" dirty="0"/>
          </a:p>
        </p:txBody>
      </p:sp>
      <p:sp>
        <p:nvSpPr>
          <p:cNvPr id="3" name="Subtitle 2"/>
          <p:cNvSpPr>
            <a:spLocks noGrp="1"/>
          </p:cNvSpPr>
          <p:nvPr>
            <p:ph type="subTitle" idx="1"/>
          </p:nvPr>
        </p:nvSpPr>
        <p:spPr/>
        <p:txBody>
          <a:bodyPr/>
          <a:lstStyle/>
          <a:p>
            <a:r>
              <a:rPr lang="en-US" dirty="0" smtClean="0"/>
              <a:t>Fall 2024</a:t>
            </a:r>
            <a:endParaRPr lang="en-US" dirty="0"/>
          </a:p>
        </p:txBody>
      </p:sp>
      <p:sp>
        <p:nvSpPr>
          <p:cNvPr id="4" name="Date Placeholder 3"/>
          <p:cNvSpPr>
            <a:spLocks noGrp="1"/>
          </p:cNvSpPr>
          <p:nvPr>
            <p:ph type="dt" sz="half" idx="10"/>
          </p:nvPr>
        </p:nvSpPr>
        <p:spPr/>
        <p:txBody>
          <a:bodyPr/>
          <a:lstStyle/>
          <a:p>
            <a:fld id="{1C0E8C49-80A6-436F-8FCE-807277B4CBE2}" type="datetime1">
              <a:rPr lang="en-US" smtClean="0"/>
              <a:t>8/22/2024</a:t>
            </a:fld>
            <a:endParaRPr lang="en-US"/>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r>
              <a:rPr lang="en-US" dirty="0" smtClean="0"/>
              <a:t>Lab 1 </a:t>
            </a:r>
            <a:r>
              <a:rPr lang="en-US" dirty="0" smtClean="0"/>
              <a:t>Page</a:t>
            </a:r>
            <a:fld id="{13CA60AF-E435-4BF5-9207-6E37B8D1F8D7}" type="slidenum">
              <a:rPr lang="en-US" smtClean="0"/>
              <a:pPr/>
              <a:t>1</a:t>
            </a:fld>
            <a:endParaRPr lang="en-US" dirty="0"/>
          </a:p>
        </p:txBody>
      </p:sp>
    </p:spTree>
    <p:extLst>
      <p:ext uri="{BB962C8B-B14F-4D97-AF65-F5344CB8AC3E}">
        <p14:creationId xmlns:p14="http://schemas.microsoft.com/office/powerpoint/2010/main" val="1075115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pPr marL="0" indent="0">
              <a:buNone/>
            </a:pPr>
            <a:r>
              <a:rPr lang="en-US" dirty="0" smtClean="0"/>
              <a:t>Bring up all 12 voltmeters on the screen, and make sure they all say +5 VDC.</a:t>
            </a:r>
            <a:endParaRPr lang="en-US" dirty="0"/>
          </a:p>
        </p:txBody>
      </p:sp>
      <p:sp>
        <p:nvSpPr>
          <p:cNvPr id="4" name="Date Placeholder 3"/>
          <p:cNvSpPr>
            <a:spLocks noGrp="1"/>
          </p:cNvSpPr>
          <p:nvPr>
            <p:ph type="dt" sz="half" idx="10"/>
          </p:nvPr>
        </p:nvSpPr>
        <p:spPr/>
        <p:txBody>
          <a:bodyPr/>
          <a:lstStyle/>
          <a:p>
            <a:fld id="{50F6FB32-9F5E-41BE-96F4-B6AD3D0B6BA6}" type="datetime1">
              <a:rPr lang="en-US" smtClean="0"/>
              <a:t>8/22/2024</a:t>
            </a:fld>
            <a:endParaRPr lang="en-US"/>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10</a:t>
            </a:fld>
            <a:endParaRPr lang="en-US"/>
          </a:p>
        </p:txBody>
      </p:sp>
    </p:spTree>
    <p:extLst>
      <p:ext uri="{BB962C8B-B14F-4D97-AF65-F5344CB8AC3E}">
        <p14:creationId xmlns:p14="http://schemas.microsoft.com/office/powerpoint/2010/main" val="41081323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Logic Probe</a:t>
            </a:r>
            <a:endParaRPr lang="en-US" dirty="0"/>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5826323" y="1717477"/>
            <a:ext cx="3376613" cy="2532459"/>
          </a:xfrm>
        </p:spPr>
      </p:pic>
      <p:sp>
        <p:nvSpPr>
          <p:cNvPr id="4" name="Date Placeholder 3"/>
          <p:cNvSpPr>
            <a:spLocks noGrp="1"/>
          </p:cNvSpPr>
          <p:nvPr>
            <p:ph type="dt" sz="half" idx="10"/>
          </p:nvPr>
        </p:nvSpPr>
        <p:spPr/>
        <p:txBody>
          <a:bodyPr/>
          <a:lstStyle/>
          <a:p>
            <a:fld id="{50F6FB32-9F5E-41BE-96F4-B6AD3D0B6BA6}" type="datetime1">
              <a:rPr lang="en-US" smtClean="0"/>
              <a:t>8/22/2024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11</a:t>
            </a:fld>
            <a:endParaRPr lang="en-US"/>
          </a:p>
        </p:txBody>
      </p:sp>
      <p:sp>
        <p:nvSpPr>
          <p:cNvPr id="10" name="Content Placeholder 2"/>
          <p:cNvSpPr txBox="1">
            <a:spLocks/>
          </p:cNvSpPr>
          <p:nvPr/>
        </p:nvSpPr>
        <p:spPr>
          <a:xfrm>
            <a:off x="838200" y="1295400"/>
            <a:ext cx="5105400" cy="4881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You can also use the logic probe to check the logic state of a signal.</a:t>
            </a:r>
          </a:p>
          <a:p>
            <a:r>
              <a:rPr lang="en-US" dirty="0" smtClean="0"/>
              <a:t>The green LED will light if the signal is a logic low, and the red LED will light if the signal is a logic high.</a:t>
            </a:r>
          </a:p>
          <a:p>
            <a:r>
              <a:rPr lang="en-US" dirty="0" smtClean="0"/>
              <a:t>There is also a low tone for logic low, and high tone for logic high.</a:t>
            </a:r>
          </a:p>
          <a:p>
            <a:r>
              <a:rPr lang="en-US" dirty="0" smtClean="0"/>
              <a:t>Put the probe on the +5 V and see. Then put probe on Ground.</a:t>
            </a:r>
            <a:endParaRPr lang="en-US" dirty="0" smtClean="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8012675" y="2305050"/>
            <a:ext cx="3810000" cy="2857500"/>
          </a:xfrm>
          <a:prstGeom prst="rect">
            <a:avLst/>
          </a:prstGeom>
        </p:spPr>
      </p:pic>
    </p:spTree>
    <p:extLst>
      <p:ext uri="{BB962C8B-B14F-4D97-AF65-F5344CB8AC3E}">
        <p14:creationId xmlns:p14="http://schemas.microsoft.com/office/powerpoint/2010/main" val="408134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First Logic Circuit</a:t>
            </a:r>
            <a:endParaRPr lang="en-US" dirty="0"/>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96000" y="1752600"/>
            <a:ext cx="5257799" cy="3943350"/>
          </a:xfrm>
        </p:spPr>
      </p:pic>
      <p:sp>
        <p:nvSpPr>
          <p:cNvPr id="4" name="Date Placeholder 3"/>
          <p:cNvSpPr>
            <a:spLocks noGrp="1"/>
          </p:cNvSpPr>
          <p:nvPr>
            <p:ph type="dt" sz="half" idx="10"/>
          </p:nvPr>
        </p:nvSpPr>
        <p:spPr/>
        <p:txBody>
          <a:bodyPr/>
          <a:lstStyle/>
          <a:p>
            <a:fld id="{50F6FB32-9F5E-41BE-96F4-B6AD3D0B6BA6}" type="datetime1">
              <a:rPr lang="en-US" smtClean="0"/>
              <a:t>8/22/2024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12</a:t>
            </a:fld>
            <a:endParaRPr lang="en-US"/>
          </a:p>
        </p:txBody>
      </p:sp>
      <p:sp>
        <p:nvSpPr>
          <p:cNvPr id="10" name="Content Placeholder 2"/>
          <p:cNvSpPr txBox="1">
            <a:spLocks/>
          </p:cNvSpPr>
          <p:nvPr/>
        </p:nvSpPr>
        <p:spPr>
          <a:xfrm>
            <a:off x="838200" y="1295400"/>
            <a:ext cx="5029200" cy="4881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 logic chips we use are in a DIP package. DIP is short for “Dual In-Line Package”. The distance between pins is 0.10 inches. The package is 0.30 inches wide.</a:t>
            </a:r>
          </a:p>
          <a:p>
            <a:r>
              <a:rPr lang="en-US" dirty="0" smtClean="0"/>
              <a:t>We will be using 7400 series LS TTL logic chips. TTL is short for “Transistor-transistor logic”, and LS is short for “Low-power </a:t>
            </a:r>
            <a:r>
              <a:rPr lang="en-US" dirty="0" err="1" smtClean="0"/>
              <a:t>Shottkey</a:t>
            </a:r>
            <a:r>
              <a:rPr lang="en-US" dirty="0" smtClean="0"/>
              <a:t>”.</a:t>
            </a:r>
          </a:p>
        </p:txBody>
      </p:sp>
    </p:spTree>
    <p:extLst>
      <p:ext uri="{BB962C8B-B14F-4D97-AF65-F5344CB8AC3E}">
        <p14:creationId xmlns:p14="http://schemas.microsoft.com/office/powerpoint/2010/main" val="1668777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First Logic Circuit</a:t>
            </a:r>
            <a:endParaRPr lang="en-US" dirty="0"/>
          </a:p>
        </p:txBody>
      </p:sp>
      <p:sp>
        <p:nvSpPr>
          <p:cNvPr id="4" name="Date Placeholder 3"/>
          <p:cNvSpPr>
            <a:spLocks noGrp="1"/>
          </p:cNvSpPr>
          <p:nvPr>
            <p:ph type="dt" sz="half" idx="10"/>
          </p:nvPr>
        </p:nvSpPr>
        <p:spPr/>
        <p:txBody>
          <a:bodyPr/>
          <a:lstStyle/>
          <a:p>
            <a:fld id="{50F6FB32-9F5E-41BE-96F4-B6AD3D0B6BA6}" type="datetime1">
              <a:rPr lang="en-US" smtClean="0"/>
              <a:t>8/22/2024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13</a:t>
            </a:fld>
            <a:endParaRPr lang="en-US"/>
          </a:p>
        </p:txBody>
      </p:sp>
      <p:sp>
        <p:nvSpPr>
          <p:cNvPr id="10" name="Content Placeholder 2"/>
          <p:cNvSpPr txBox="1">
            <a:spLocks/>
          </p:cNvSpPr>
          <p:nvPr/>
        </p:nvSpPr>
        <p:spPr>
          <a:xfrm>
            <a:off x="838199" y="1295400"/>
            <a:ext cx="10515599" cy="4881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7400 series was one of the early logic families from the 1970’s. </a:t>
            </a:r>
            <a:endParaRPr lang="en-US" dirty="0" smtClean="0"/>
          </a:p>
          <a:p>
            <a:r>
              <a:rPr lang="en-US" dirty="0" smtClean="0"/>
              <a:t>Several variants of the series have been created since, including S (</a:t>
            </a:r>
            <a:r>
              <a:rPr lang="en-US" dirty="0" err="1" smtClean="0"/>
              <a:t>Shottkey</a:t>
            </a:r>
            <a:r>
              <a:rPr lang="en-US" dirty="0" smtClean="0"/>
              <a:t>), LS (Low-Power </a:t>
            </a:r>
            <a:r>
              <a:rPr lang="en-US" dirty="0" err="1" smtClean="0"/>
              <a:t>Shottkey</a:t>
            </a:r>
            <a:r>
              <a:rPr lang="en-US" dirty="0" smtClean="0"/>
              <a:t>) which is the type we use, and HC (high-speed CMOS).</a:t>
            </a:r>
          </a:p>
          <a:p>
            <a:r>
              <a:rPr lang="en-US" dirty="0" smtClean="0"/>
              <a:t>Other logic series have also been created, such as 4000 series CMOS.</a:t>
            </a:r>
          </a:p>
          <a:p>
            <a:r>
              <a:rPr lang="en-US" dirty="0" smtClean="0"/>
              <a:t>The difference is in what type of transistors are used to make them.</a:t>
            </a:r>
          </a:p>
          <a:p>
            <a:r>
              <a:rPr lang="en-US" dirty="0" smtClean="0"/>
              <a:t>For this lab, the </a:t>
            </a:r>
            <a:r>
              <a:rPr lang="en-US" dirty="0"/>
              <a:t>first two digits will always be </a:t>
            </a:r>
            <a:r>
              <a:rPr lang="en-US" dirty="0" smtClean="0"/>
              <a:t>74, then LS, </a:t>
            </a:r>
            <a:r>
              <a:rPr lang="en-US" dirty="0"/>
              <a:t>and the next digits identify the function of the </a:t>
            </a:r>
            <a:r>
              <a:rPr lang="en-US" dirty="0" smtClean="0"/>
              <a:t>chip</a:t>
            </a:r>
          </a:p>
          <a:p>
            <a:pPr lvl="1"/>
            <a:r>
              <a:rPr lang="en-US" dirty="0" smtClean="0"/>
              <a:t>74LS04 – Inverter</a:t>
            </a:r>
          </a:p>
          <a:p>
            <a:pPr lvl="1"/>
            <a:r>
              <a:rPr lang="en-US" dirty="0" smtClean="0"/>
              <a:t>74LS08 – AND</a:t>
            </a:r>
          </a:p>
          <a:p>
            <a:pPr lvl="1"/>
            <a:r>
              <a:rPr lang="en-US" dirty="0" smtClean="0"/>
              <a:t>74LS32 –  OR</a:t>
            </a:r>
          </a:p>
        </p:txBody>
      </p:sp>
    </p:spTree>
    <p:extLst>
      <p:ext uri="{BB962C8B-B14F-4D97-AF65-F5344CB8AC3E}">
        <p14:creationId xmlns:p14="http://schemas.microsoft.com/office/powerpoint/2010/main" val="3700715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First Logic Circuit</a:t>
            </a:r>
            <a:endParaRPr lang="en-US" dirty="0"/>
          </a:p>
        </p:txBody>
      </p:sp>
      <p:sp>
        <p:nvSpPr>
          <p:cNvPr id="4" name="Date Placeholder 3"/>
          <p:cNvSpPr>
            <a:spLocks noGrp="1"/>
          </p:cNvSpPr>
          <p:nvPr>
            <p:ph type="dt" sz="half" idx="10"/>
          </p:nvPr>
        </p:nvSpPr>
        <p:spPr/>
        <p:txBody>
          <a:bodyPr/>
          <a:lstStyle/>
          <a:p>
            <a:fld id="{50F6FB32-9F5E-41BE-96F4-B6AD3D0B6BA6}" type="datetime1">
              <a:rPr lang="en-US" smtClean="0"/>
              <a:t>8/22/2024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14</a:t>
            </a:fld>
            <a:endParaRPr lang="en-US"/>
          </a:p>
        </p:txBody>
      </p:sp>
      <p:sp>
        <p:nvSpPr>
          <p:cNvPr id="10" name="Content Placeholder 2"/>
          <p:cNvSpPr txBox="1">
            <a:spLocks/>
          </p:cNvSpPr>
          <p:nvPr/>
        </p:nvSpPr>
        <p:spPr>
          <a:xfrm>
            <a:off x="838200" y="1295400"/>
            <a:ext cx="5232861" cy="48815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 part number is printed on the top of the chip. It can be a bit cryptic, and there are often extra letters and lines:</a:t>
            </a:r>
          </a:p>
          <a:p>
            <a:r>
              <a:rPr lang="en-US" dirty="0" smtClean="0"/>
              <a:t>The full part number is SN74LS04N</a:t>
            </a:r>
          </a:p>
          <a:p>
            <a:r>
              <a:rPr lang="en-US" dirty="0" smtClean="0"/>
              <a:t>The letters before the 74 usually identify the manufacturer. There is no real standard – manufacturers just picked some letters that no one else used. SN means “Texas Instruments”.</a:t>
            </a:r>
          </a:p>
        </p:txBody>
      </p:sp>
      <p:pic>
        <p:nvPicPr>
          <p:cNvPr id="11"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71061" y="1755673"/>
            <a:ext cx="5282738" cy="3961015"/>
          </a:xfrm>
        </p:spPr>
      </p:pic>
    </p:spTree>
    <p:extLst>
      <p:ext uri="{BB962C8B-B14F-4D97-AF65-F5344CB8AC3E}">
        <p14:creationId xmlns:p14="http://schemas.microsoft.com/office/powerpoint/2010/main" val="1799150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First Logic Circuit</a:t>
            </a:r>
            <a:endParaRPr lang="en-US" dirty="0"/>
          </a:p>
        </p:txBody>
      </p:sp>
      <p:sp>
        <p:nvSpPr>
          <p:cNvPr id="4" name="Date Placeholder 3"/>
          <p:cNvSpPr>
            <a:spLocks noGrp="1"/>
          </p:cNvSpPr>
          <p:nvPr>
            <p:ph type="dt" sz="half" idx="10"/>
          </p:nvPr>
        </p:nvSpPr>
        <p:spPr/>
        <p:txBody>
          <a:bodyPr/>
          <a:lstStyle/>
          <a:p>
            <a:fld id="{50F6FB32-9F5E-41BE-96F4-B6AD3D0B6BA6}" type="datetime1">
              <a:rPr lang="en-US" smtClean="0"/>
              <a:t>8/22/2024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15</a:t>
            </a:fld>
            <a:endParaRPr lang="en-US"/>
          </a:p>
        </p:txBody>
      </p:sp>
      <p:sp>
        <p:nvSpPr>
          <p:cNvPr id="10" name="Content Placeholder 2"/>
          <p:cNvSpPr txBox="1">
            <a:spLocks/>
          </p:cNvSpPr>
          <p:nvPr/>
        </p:nvSpPr>
        <p:spPr>
          <a:xfrm>
            <a:off x="838201" y="1295400"/>
            <a:ext cx="5257800" cy="48815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 extra letters at the end usually identify the temperature grade, and the package style.</a:t>
            </a:r>
          </a:p>
          <a:p>
            <a:r>
              <a:rPr lang="en-US" dirty="0" smtClean="0"/>
              <a:t>The N identifies the package type, which is PDIP, which just means plastic DIP package.</a:t>
            </a:r>
          </a:p>
          <a:p>
            <a:r>
              <a:rPr lang="en-US" dirty="0" smtClean="0"/>
              <a:t>Originally there was just DIP packages, but now there are several variations.</a:t>
            </a:r>
          </a:p>
          <a:p>
            <a:r>
              <a:rPr lang="en-US" dirty="0" smtClean="0"/>
              <a:t>SOIC (Small Outline IC), SOP (Small outline package), SO (Small outline), SSOP, QSOP, TSOP, LCC (Leadless chip carrier), BGA (Ball-grid array), and more…</a:t>
            </a:r>
          </a:p>
        </p:txBody>
      </p:sp>
      <p:pic>
        <p:nvPicPr>
          <p:cNvPr id="11" name="Content Placeholder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752600"/>
            <a:ext cx="5257799" cy="3943350"/>
          </a:xfrm>
          <a:prstGeom prst="rect">
            <a:avLst/>
          </a:prstGeom>
        </p:spPr>
      </p:pic>
    </p:spTree>
    <p:extLst>
      <p:ext uri="{BB962C8B-B14F-4D97-AF65-F5344CB8AC3E}">
        <p14:creationId xmlns:p14="http://schemas.microsoft.com/office/powerpoint/2010/main" val="1583390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First Logic Circuit</a:t>
            </a:r>
            <a:endParaRPr lang="en-US" dirty="0"/>
          </a:p>
        </p:txBody>
      </p:sp>
      <p:sp>
        <p:nvSpPr>
          <p:cNvPr id="4" name="Date Placeholder 3"/>
          <p:cNvSpPr>
            <a:spLocks noGrp="1"/>
          </p:cNvSpPr>
          <p:nvPr>
            <p:ph type="dt" sz="half" idx="10"/>
          </p:nvPr>
        </p:nvSpPr>
        <p:spPr/>
        <p:txBody>
          <a:bodyPr/>
          <a:lstStyle/>
          <a:p>
            <a:fld id="{50F6FB32-9F5E-41BE-96F4-B6AD3D0B6BA6}" type="datetime1">
              <a:rPr lang="en-US" smtClean="0"/>
              <a:t>8/22/2024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16</a:t>
            </a:fld>
            <a:endParaRPr lang="en-US"/>
          </a:p>
        </p:txBody>
      </p:sp>
      <p:sp>
        <p:nvSpPr>
          <p:cNvPr id="10" name="Content Placeholder 2"/>
          <p:cNvSpPr txBox="1">
            <a:spLocks/>
          </p:cNvSpPr>
          <p:nvPr/>
        </p:nvSpPr>
        <p:spPr>
          <a:xfrm>
            <a:off x="838200" y="1295400"/>
            <a:ext cx="5181600" cy="48815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Often there is another letter which encodes the temperature grade of the chip. If there is no code, it usually means the chip is commercial temperature grade, which means the operating specification are guaranteed over a temperature range of 0C to 70C. </a:t>
            </a:r>
            <a:endParaRPr lang="en-US" dirty="0"/>
          </a:p>
          <a:p>
            <a:r>
              <a:rPr lang="en-US" dirty="0" smtClean="0"/>
              <a:t>The performance of semiconductors varies over temperature, which is why it has to be specified.</a:t>
            </a:r>
          </a:p>
        </p:txBody>
      </p:sp>
      <p:pic>
        <p:nvPicPr>
          <p:cNvPr id="11" name="Content Placeholder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752600"/>
            <a:ext cx="5257799" cy="3943350"/>
          </a:xfrm>
          <a:prstGeom prst="rect">
            <a:avLst/>
          </a:prstGeom>
        </p:spPr>
      </p:pic>
    </p:spTree>
    <p:extLst>
      <p:ext uri="{BB962C8B-B14F-4D97-AF65-F5344CB8AC3E}">
        <p14:creationId xmlns:p14="http://schemas.microsoft.com/office/powerpoint/2010/main" val="2843078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First Logic Circuit</a:t>
            </a:r>
            <a:endParaRPr lang="en-US" dirty="0"/>
          </a:p>
        </p:txBody>
      </p:sp>
      <p:sp>
        <p:nvSpPr>
          <p:cNvPr id="4" name="Date Placeholder 3"/>
          <p:cNvSpPr>
            <a:spLocks noGrp="1"/>
          </p:cNvSpPr>
          <p:nvPr>
            <p:ph type="dt" sz="half" idx="10"/>
          </p:nvPr>
        </p:nvSpPr>
        <p:spPr/>
        <p:txBody>
          <a:bodyPr/>
          <a:lstStyle/>
          <a:p>
            <a:fld id="{50F6FB32-9F5E-41BE-96F4-B6AD3D0B6BA6}" type="datetime1">
              <a:rPr lang="en-US" smtClean="0"/>
              <a:t>8/22/2024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17</a:t>
            </a:fld>
            <a:endParaRPr lang="en-US"/>
          </a:p>
        </p:txBody>
      </p:sp>
      <p:sp>
        <p:nvSpPr>
          <p:cNvPr id="10" name="Content Placeholder 2"/>
          <p:cNvSpPr txBox="1">
            <a:spLocks/>
          </p:cNvSpPr>
          <p:nvPr/>
        </p:nvSpPr>
        <p:spPr>
          <a:xfrm>
            <a:off x="838200" y="1295400"/>
            <a:ext cx="5181600" cy="4881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Note that the first line is NOT the part number in this example. It is some manufacturer specific codes, usually identifying where the chip was made and when.</a:t>
            </a:r>
          </a:p>
          <a:p>
            <a:r>
              <a:rPr lang="en-US" dirty="0" smtClean="0"/>
              <a:t>Typically the manufacture date is encoded as 4 digits. First 2 digits are the week of the year, and second two are year. 2420 would be 24</a:t>
            </a:r>
            <a:r>
              <a:rPr lang="en-US" baseline="30000" dirty="0" smtClean="0"/>
              <a:t>th</a:t>
            </a:r>
            <a:r>
              <a:rPr lang="en-US" dirty="0" smtClean="0"/>
              <a:t> week of 2020. This chip uses a non-standard coding.</a:t>
            </a:r>
          </a:p>
        </p:txBody>
      </p:sp>
      <p:pic>
        <p:nvPicPr>
          <p:cNvPr id="11" name="Content Placeholder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752600"/>
            <a:ext cx="5257799" cy="3943350"/>
          </a:xfrm>
          <a:prstGeom prst="rect">
            <a:avLst/>
          </a:prstGeom>
        </p:spPr>
      </p:pic>
    </p:spTree>
    <p:extLst>
      <p:ext uri="{BB962C8B-B14F-4D97-AF65-F5344CB8AC3E}">
        <p14:creationId xmlns:p14="http://schemas.microsoft.com/office/powerpoint/2010/main" val="827130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First Logic Circuit</a:t>
            </a:r>
            <a:endParaRPr lang="en-US" dirty="0"/>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05400" y="1368425"/>
            <a:ext cx="6248399" cy="4686299"/>
          </a:xfrm>
        </p:spPr>
      </p:pic>
      <p:sp>
        <p:nvSpPr>
          <p:cNvPr id="4" name="Date Placeholder 3"/>
          <p:cNvSpPr>
            <a:spLocks noGrp="1"/>
          </p:cNvSpPr>
          <p:nvPr>
            <p:ph type="dt" sz="half" idx="10"/>
          </p:nvPr>
        </p:nvSpPr>
        <p:spPr/>
        <p:txBody>
          <a:bodyPr/>
          <a:lstStyle/>
          <a:p>
            <a:fld id="{50F6FB32-9F5E-41BE-96F4-B6AD3D0B6BA6}" type="datetime1">
              <a:rPr lang="en-US" smtClean="0"/>
              <a:t>8/22/2024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18</a:t>
            </a:fld>
            <a:endParaRPr lang="en-US"/>
          </a:p>
        </p:txBody>
      </p:sp>
      <p:sp>
        <p:nvSpPr>
          <p:cNvPr id="10" name="Content Placeholder 2"/>
          <p:cNvSpPr txBox="1">
            <a:spLocks/>
          </p:cNvSpPr>
          <p:nvPr/>
        </p:nvSpPr>
        <p:spPr>
          <a:xfrm>
            <a:off x="838200" y="1295400"/>
            <a:ext cx="4267200" cy="4881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Find a “74LS04” hex inverter from the parts bins. The “hex” just means there are 6 identical inverters in the same package.</a:t>
            </a:r>
          </a:p>
          <a:p>
            <a:r>
              <a:rPr lang="en-US" dirty="0" smtClean="0"/>
              <a:t>Plug the inverter into your breadboard as shown. You can plug it anywhere as long as it straddles the center channel on the breadboard.</a:t>
            </a:r>
          </a:p>
        </p:txBody>
      </p:sp>
    </p:spTree>
    <p:extLst>
      <p:ext uri="{BB962C8B-B14F-4D97-AF65-F5344CB8AC3E}">
        <p14:creationId xmlns:p14="http://schemas.microsoft.com/office/powerpoint/2010/main" val="3489019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First Logic Circuit</a:t>
            </a:r>
            <a:endParaRPr lang="en-US" dirty="0"/>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8250632" y="1803131"/>
            <a:ext cx="3546476" cy="2659857"/>
          </a:xfrm>
        </p:spPr>
      </p:pic>
      <p:sp>
        <p:nvSpPr>
          <p:cNvPr id="4" name="Date Placeholder 3"/>
          <p:cNvSpPr>
            <a:spLocks noGrp="1"/>
          </p:cNvSpPr>
          <p:nvPr>
            <p:ph type="dt" sz="half" idx="10"/>
          </p:nvPr>
        </p:nvSpPr>
        <p:spPr/>
        <p:txBody>
          <a:bodyPr/>
          <a:lstStyle/>
          <a:p>
            <a:fld id="{50F6FB32-9F5E-41BE-96F4-B6AD3D0B6BA6}" type="datetime1">
              <a:rPr lang="en-US" smtClean="0"/>
              <a:t>8/23/2024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19</a:t>
            </a:fld>
            <a:endParaRPr lang="en-US"/>
          </a:p>
        </p:txBody>
      </p:sp>
      <p:sp>
        <p:nvSpPr>
          <p:cNvPr id="10" name="Content Placeholder 2"/>
          <p:cNvSpPr txBox="1">
            <a:spLocks/>
          </p:cNvSpPr>
          <p:nvPr/>
        </p:nvSpPr>
        <p:spPr>
          <a:xfrm>
            <a:off x="838200" y="1295400"/>
            <a:ext cx="4800600" cy="4881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Check the pins to make sure they are not bent or folded under.</a:t>
            </a:r>
          </a:p>
          <a:p>
            <a:r>
              <a:rPr lang="en-US" dirty="0" smtClean="0"/>
              <a:t>Folded under pins can be difficult to find, because once the chip is plugged into the breadboard, it looks fine – BUT IT ISN’T!!</a:t>
            </a:r>
          </a:p>
          <a:p>
            <a:r>
              <a:rPr lang="en-US" dirty="0" smtClean="0"/>
              <a:t>You can gently bend pins back with the pliers, but sometimes they will break.</a:t>
            </a:r>
          </a:p>
        </p:txBody>
      </p:sp>
      <p:pic>
        <p:nvPicPr>
          <p:cNvPr id="8" name="Content Placeholder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268420" y="1806401"/>
            <a:ext cx="3572642" cy="2679482"/>
          </a:xfrm>
          <a:prstGeom prst="rect">
            <a:avLst/>
          </a:prstGeom>
        </p:spPr>
      </p:pic>
      <p:sp>
        <p:nvSpPr>
          <p:cNvPr id="3" name="TextBox 2"/>
          <p:cNvSpPr txBox="1"/>
          <p:nvPr/>
        </p:nvSpPr>
        <p:spPr>
          <a:xfrm>
            <a:off x="8610600" y="5029200"/>
            <a:ext cx="3048000" cy="923330"/>
          </a:xfrm>
          <a:prstGeom prst="rect">
            <a:avLst/>
          </a:prstGeom>
          <a:noFill/>
        </p:spPr>
        <p:txBody>
          <a:bodyPr wrap="square" rtlCol="0">
            <a:spAutoFit/>
          </a:bodyPr>
          <a:lstStyle/>
          <a:p>
            <a:r>
              <a:rPr lang="en-US" dirty="0"/>
              <a:t>When removing chips from breadboard, pull them straight </a:t>
            </a:r>
            <a:r>
              <a:rPr lang="en-US" dirty="0" smtClean="0"/>
              <a:t>out to avoid this problem.</a:t>
            </a:r>
            <a:endParaRPr lang="en-US" dirty="0"/>
          </a:p>
        </p:txBody>
      </p:sp>
    </p:spTree>
    <p:extLst>
      <p:ext uri="{BB962C8B-B14F-4D97-AF65-F5344CB8AC3E}">
        <p14:creationId xmlns:p14="http://schemas.microsoft.com/office/powerpoint/2010/main" val="2713675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Training Objectives</a:t>
            </a:r>
            <a:endParaRPr lang="en-US" dirty="0"/>
          </a:p>
        </p:txBody>
      </p:sp>
      <p:sp>
        <p:nvSpPr>
          <p:cNvPr id="3" name="Content Placeholder 2"/>
          <p:cNvSpPr>
            <a:spLocks noGrp="1"/>
          </p:cNvSpPr>
          <p:nvPr>
            <p:ph idx="1"/>
          </p:nvPr>
        </p:nvSpPr>
        <p:spPr/>
        <p:txBody>
          <a:bodyPr/>
          <a:lstStyle/>
          <a:p>
            <a:r>
              <a:rPr lang="en-US" dirty="0" smtClean="0"/>
              <a:t>Breadboards</a:t>
            </a:r>
          </a:p>
          <a:p>
            <a:r>
              <a:rPr lang="en-US" dirty="0" smtClean="0"/>
              <a:t>Wiring</a:t>
            </a:r>
          </a:p>
          <a:p>
            <a:r>
              <a:rPr lang="en-US" dirty="0" smtClean="0"/>
              <a:t>Power Supply</a:t>
            </a:r>
          </a:p>
          <a:p>
            <a:r>
              <a:rPr lang="en-US" dirty="0" smtClean="0"/>
              <a:t>Voltmeter</a:t>
            </a:r>
          </a:p>
          <a:p>
            <a:r>
              <a:rPr lang="en-US" dirty="0" smtClean="0"/>
              <a:t>Logic Probe</a:t>
            </a:r>
          </a:p>
          <a:p>
            <a:r>
              <a:rPr lang="en-US" dirty="0" smtClean="0"/>
              <a:t>Logic Chips</a:t>
            </a:r>
          </a:p>
          <a:p>
            <a:r>
              <a:rPr lang="en-US" dirty="0" smtClean="0"/>
              <a:t>Switch Input</a:t>
            </a:r>
          </a:p>
          <a:p>
            <a:r>
              <a:rPr lang="en-US" dirty="0" smtClean="0"/>
              <a:t>LED Output</a:t>
            </a:r>
          </a:p>
          <a:p>
            <a:r>
              <a:rPr lang="en-US" dirty="0" smtClean="0"/>
              <a:t>Experiment – Digital Combination Lock</a:t>
            </a:r>
          </a:p>
        </p:txBody>
      </p:sp>
      <p:sp>
        <p:nvSpPr>
          <p:cNvPr id="4" name="Date Placeholder 3"/>
          <p:cNvSpPr>
            <a:spLocks noGrp="1"/>
          </p:cNvSpPr>
          <p:nvPr>
            <p:ph type="dt" sz="half" idx="10"/>
          </p:nvPr>
        </p:nvSpPr>
        <p:spPr/>
        <p:txBody>
          <a:bodyPr/>
          <a:lstStyle/>
          <a:p>
            <a:fld id="{50F6FB32-9F5E-41BE-96F4-B6AD3D0B6BA6}" type="datetime1">
              <a:rPr lang="en-US" smtClean="0"/>
              <a:t>8/22/2024</a:t>
            </a:fld>
            <a:endParaRPr lang="en-US"/>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2</a:t>
            </a:fld>
            <a:endParaRPr lang="en-US" dirty="0"/>
          </a:p>
        </p:txBody>
      </p:sp>
    </p:spTree>
    <p:extLst>
      <p:ext uri="{BB962C8B-B14F-4D97-AF65-F5344CB8AC3E}">
        <p14:creationId xmlns:p14="http://schemas.microsoft.com/office/powerpoint/2010/main" val="3687346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Wiring</a:t>
            </a:r>
            <a:endParaRPr lang="en-US" dirty="0"/>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80049" y="1533524"/>
            <a:ext cx="5873750" cy="4405313"/>
          </a:xfrm>
        </p:spPr>
      </p:pic>
      <p:sp>
        <p:nvSpPr>
          <p:cNvPr id="4" name="Date Placeholder 3"/>
          <p:cNvSpPr>
            <a:spLocks noGrp="1"/>
          </p:cNvSpPr>
          <p:nvPr>
            <p:ph type="dt" sz="half" idx="10"/>
          </p:nvPr>
        </p:nvSpPr>
        <p:spPr/>
        <p:txBody>
          <a:bodyPr/>
          <a:lstStyle/>
          <a:p>
            <a:fld id="{50F6FB32-9F5E-41BE-96F4-B6AD3D0B6BA6}" type="datetime1">
              <a:rPr lang="en-US" smtClean="0"/>
              <a:t>8/23/2024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20</a:t>
            </a:fld>
            <a:endParaRPr lang="en-US"/>
          </a:p>
        </p:txBody>
      </p:sp>
      <p:sp>
        <p:nvSpPr>
          <p:cNvPr id="10" name="Content Placeholder 2"/>
          <p:cNvSpPr txBox="1">
            <a:spLocks/>
          </p:cNvSpPr>
          <p:nvPr/>
        </p:nvSpPr>
        <p:spPr>
          <a:xfrm>
            <a:off x="838200" y="1295400"/>
            <a:ext cx="4419600" cy="4881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 power/ground busses are all separate, so you have to jumper to connect them.</a:t>
            </a:r>
          </a:p>
        </p:txBody>
      </p:sp>
    </p:spTree>
    <p:extLst>
      <p:ext uri="{BB962C8B-B14F-4D97-AF65-F5344CB8AC3E}">
        <p14:creationId xmlns:p14="http://schemas.microsoft.com/office/powerpoint/2010/main" val="2243356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752600"/>
            <a:ext cx="5257799" cy="3943350"/>
          </a:xfrm>
          <a:prstGeom prst="rect">
            <a:avLst/>
          </a:prstGeom>
        </p:spPr>
      </p:pic>
      <p:sp>
        <p:nvSpPr>
          <p:cNvPr id="2" name="Title 1"/>
          <p:cNvSpPr>
            <a:spLocks noGrp="1"/>
          </p:cNvSpPr>
          <p:nvPr>
            <p:ph type="title"/>
          </p:nvPr>
        </p:nvSpPr>
        <p:spPr/>
        <p:txBody>
          <a:bodyPr>
            <a:normAutofit fontScale="90000"/>
          </a:bodyPr>
          <a:lstStyle/>
          <a:p>
            <a:r>
              <a:rPr lang="en-US" dirty="0" smtClean="0"/>
              <a:t>First Logic Circuit</a:t>
            </a:r>
            <a:endParaRPr lang="en-US" dirty="0"/>
          </a:p>
        </p:txBody>
      </p:sp>
      <p:sp>
        <p:nvSpPr>
          <p:cNvPr id="4" name="Date Placeholder 3"/>
          <p:cNvSpPr>
            <a:spLocks noGrp="1"/>
          </p:cNvSpPr>
          <p:nvPr>
            <p:ph type="dt" sz="half" idx="10"/>
          </p:nvPr>
        </p:nvSpPr>
        <p:spPr/>
        <p:txBody>
          <a:bodyPr/>
          <a:lstStyle/>
          <a:p>
            <a:fld id="{50F6FB32-9F5E-41BE-96F4-B6AD3D0B6BA6}" type="datetime1">
              <a:rPr lang="en-US" smtClean="0"/>
              <a:t>8/22/2024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21</a:t>
            </a:fld>
            <a:endParaRPr lang="en-US"/>
          </a:p>
        </p:txBody>
      </p:sp>
      <p:sp>
        <p:nvSpPr>
          <p:cNvPr id="10" name="Content Placeholder 2"/>
          <p:cNvSpPr txBox="1">
            <a:spLocks/>
          </p:cNvSpPr>
          <p:nvPr/>
        </p:nvSpPr>
        <p:spPr>
          <a:xfrm>
            <a:off x="838200" y="1295400"/>
            <a:ext cx="5105400" cy="4881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All the logic chips will require +5V in order to work. For the 74LS04, power goes to pin 14, and ground goes to pin 7.</a:t>
            </a:r>
            <a:endParaRPr lang="en-US" dirty="0"/>
          </a:p>
          <a:p>
            <a:r>
              <a:rPr lang="en-US" dirty="0" smtClean="0"/>
              <a:t>There is a dot or a notch on one end of the chip. Orient the chip with the dot or notch to the left. Pin 1 is on the bottom left corner. From there the pins are numbered in a counter-clockwise direction. Pin 14 is in the upper left corner.</a:t>
            </a:r>
          </a:p>
        </p:txBody>
      </p:sp>
      <p:sp>
        <p:nvSpPr>
          <p:cNvPr id="3" name="TextBox 2"/>
          <p:cNvSpPr txBox="1"/>
          <p:nvPr/>
        </p:nvSpPr>
        <p:spPr>
          <a:xfrm>
            <a:off x="6553200" y="4824231"/>
            <a:ext cx="652743" cy="1200329"/>
          </a:xfrm>
          <a:prstGeom prst="rect">
            <a:avLst/>
          </a:prstGeom>
          <a:noFill/>
        </p:spPr>
        <p:txBody>
          <a:bodyPr wrap="none" rtlCol="0">
            <a:spAutoFit/>
          </a:bodyPr>
          <a:lstStyle/>
          <a:p>
            <a:r>
              <a:rPr lang="en-US" sz="7200" dirty="0" smtClean="0">
                <a:solidFill>
                  <a:schemeClr val="bg1"/>
                </a:solidFill>
              </a:rPr>
              <a:t>1</a:t>
            </a:r>
            <a:endParaRPr lang="en-US" sz="7200" dirty="0">
              <a:solidFill>
                <a:schemeClr val="bg1"/>
              </a:solidFill>
            </a:endParaRPr>
          </a:p>
        </p:txBody>
      </p:sp>
      <p:sp>
        <p:nvSpPr>
          <p:cNvPr id="11" name="TextBox 10"/>
          <p:cNvSpPr txBox="1"/>
          <p:nvPr/>
        </p:nvSpPr>
        <p:spPr>
          <a:xfrm>
            <a:off x="10287000" y="4774903"/>
            <a:ext cx="652743" cy="1200329"/>
          </a:xfrm>
          <a:prstGeom prst="rect">
            <a:avLst/>
          </a:prstGeom>
          <a:noFill/>
        </p:spPr>
        <p:txBody>
          <a:bodyPr wrap="none" rtlCol="0">
            <a:spAutoFit/>
          </a:bodyPr>
          <a:lstStyle/>
          <a:p>
            <a:r>
              <a:rPr lang="en-US" sz="7200" dirty="0">
                <a:solidFill>
                  <a:schemeClr val="bg1"/>
                </a:solidFill>
              </a:rPr>
              <a:t>7</a:t>
            </a:r>
            <a:endParaRPr lang="en-US" sz="7200" dirty="0">
              <a:solidFill>
                <a:schemeClr val="bg1"/>
              </a:solidFill>
            </a:endParaRPr>
          </a:p>
        </p:txBody>
      </p:sp>
      <p:sp>
        <p:nvSpPr>
          <p:cNvPr id="12" name="TextBox 11"/>
          <p:cNvSpPr txBox="1"/>
          <p:nvPr/>
        </p:nvSpPr>
        <p:spPr>
          <a:xfrm>
            <a:off x="6208026" y="1752600"/>
            <a:ext cx="1120820" cy="1200329"/>
          </a:xfrm>
          <a:prstGeom prst="rect">
            <a:avLst/>
          </a:prstGeom>
          <a:noFill/>
        </p:spPr>
        <p:txBody>
          <a:bodyPr wrap="none" rtlCol="0">
            <a:spAutoFit/>
          </a:bodyPr>
          <a:lstStyle/>
          <a:p>
            <a:r>
              <a:rPr lang="en-US" sz="7200" dirty="0" smtClean="0">
                <a:solidFill>
                  <a:schemeClr val="bg1"/>
                </a:solidFill>
              </a:rPr>
              <a:t>14</a:t>
            </a:r>
            <a:endParaRPr lang="en-US" sz="7200" dirty="0">
              <a:solidFill>
                <a:schemeClr val="bg1"/>
              </a:solidFill>
            </a:endParaRPr>
          </a:p>
        </p:txBody>
      </p:sp>
      <p:sp>
        <p:nvSpPr>
          <p:cNvPr id="13" name="TextBox 12"/>
          <p:cNvSpPr txBox="1"/>
          <p:nvPr/>
        </p:nvSpPr>
        <p:spPr>
          <a:xfrm>
            <a:off x="10210800" y="1752600"/>
            <a:ext cx="652743" cy="1200329"/>
          </a:xfrm>
          <a:prstGeom prst="rect">
            <a:avLst/>
          </a:prstGeom>
          <a:noFill/>
        </p:spPr>
        <p:txBody>
          <a:bodyPr wrap="none" rtlCol="0">
            <a:spAutoFit/>
          </a:bodyPr>
          <a:lstStyle/>
          <a:p>
            <a:r>
              <a:rPr lang="en-US" sz="7200" dirty="0">
                <a:solidFill>
                  <a:schemeClr val="bg1"/>
                </a:solidFill>
              </a:rPr>
              <a:t>8</a:t>
            </a:r>
            <a:endParaRPr lang="en-US" sz="7200" dirty="0">
              <a:solidFill>
                <a:schemeClr val="bg1"/>
              </a:solidFill>
            </a:endParaRPr>
          </a:p>
        </p:txBody>
      </p:sp>
    </p:spTree>
    <p:extLst>
      <p:ext uri="{BB962C8B-B14F-4D97-AF65-F5344CB8AC3E}">
        <p14:creationId xmlns:p14="http://schemas.microsoft.com/office/powerpoint/2010/main" val="756273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First Logic Circuit</a:t>
            </a:r>
            <a:endParaRPr lang="en-US" dirty="0"/>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715000" y="1676400"/>
            <a:ext cx="5568950" cy="4176712"/>
          </a:xfrm>
        </p:spPr>
      </p:pic>
      <p:sp>
        <p:nvSpPr>
          <p:cNvPr id="4" name="Date Placeholder 3"/>
          <p:cNvSpPr>
            <a:spLocks noGrp="1"/>
          </p:cNvSpPr>
          <p:nvPr>
            <p:ph type="dt" sz="half" idx="10"/>
          </p:nvPr>
        </p:nvSpPr>
        <p:spPr/>
        <p:txBody>
          <a:bodyPr/>
          <a:lstStyle/>
          <a:p>
            <a:fld id="{50F6FB32-9F5E-41BE-96F4-B6AD3D0B6BA6}" type="datetime1">
              <a:rPr lang="en-US" smtClean="0"/>
              <a:t>8/22/2024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22</a:t>
            </a:fld>
            <a:endParaRPr lang="en-US"/>
          </a:p>
        </p:txBody>
      </p:sp>
      <p:sp>
        <p:nvSpPr>
          <p:cNvPr id="10" name="Content Placeholder 2"/>
          <p:cNvSpPr txBox="1">
            <a:spLocks/>
          </p:cNvSpPr>
          <p:nvPr/>
        </p:nvSpPr>
        <p:spPr>
          <a:xfrm>
            <a:off x="838200" y="1295400"/>
            <a:ext cx="4648200" cy="4881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Using a red wire jumper, connect from the +5V bus to pin 14 of the inverter.</a:t>
            </a:r>
          </a:p>
          <a:p>
            <a:r>
              <a:rPr lang="en-US" dirty="0" smtClean="0"/>
              <a:t>Using a black wire jumper, connect from the ground bus to pin 7 of the inverter.</a:t>
            </a:r>
          </a:p>
        </p:txBody>
      </p:sp>
    </p:spTree>
    <p:extLst>
      <p:ext uri="{BB962C8B-B14F-4D97-AF65-F5344CB8AC3E}">
        <p14:creationId xmlns:p14="http://schemas.microsoft.com/office/powerpoint/2010/main" val="2842692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First Logic Circuit</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91400" y="1142218"/>
            <a:ext cx="3881673" cy="5034745"/>
          </a:xfrm>
        </p:spPr>
      </p:pic>
      <p:sp>
        <p:nvSpPr>
          <p:cNvPr id="4" name="Date Placeholder 3"/>
          <p:cNvSpPr>
            <a:spLocks noGrp="1"/>
          </p:cNvSpPr>
          <p:nvPr>
            <p:ph type="dt" sz="half" idx="10"/>
          </p:nvPr>
        </p:nvSpPr>
        <p:spPr/>
        <p:txBody>
          <a:bodyPr/>
          <a:lstStyle/>
          <a:p>
            <a:fld id="{50F6FB32-9F5E-41BE-96F4-B6AD3D0B6BA6}" type="datetime1">
              <a:rPr lang="en-US" smtClean="0"/>
              <a:t>8/22/2024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23</a:t>
            </a:fld>
            <a:endParaRPr lang="en-US"/>
          </a:p>
        </p:txBody>
      </p:sp>
      <p:sp>
        <p:nvSpPr>
          <p:cNvPr id="10" name="Content Placeholder 2"/>
          <p:cNvSpPr txBox="1">
            <a:spLocks/>
          </p:cNvSpPr>
          <p:nvPr/>
        </p:nvSpPr>
        <p:spPr>
          <a:xfrm>
            <a:off x="838200" y="1295400"/>
            <a:ext cx="6477000" cy="4881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 function of the pins, called the pinout, is described in the manufacturer’s data sheet for the part. </a:t>
            </a:r>
          </a:p>
          <a:p>
            <a:r>
              <a:rPr lang="en-US" dirty="0" smtClean="0"/>
              <a:t>It is not always obvious – the inverter input is A, and it’s output is Y. They are numbered 1 to 6. </a:t>
            </a:r>
          </a:p>
          <a:p>
            <a:r>
              <a:rPr lang="en-US" dirty="0" smtClean="0"/>
              <a:t>Pin 1 is the input to inverter 1 (1A), pin 2 is the output of inverter 1 (1Y)</a:t>
            </a:r>
          </a:p>
          <a:p>
            <a:r>
              <a:rPr lang="en-US" dirty="0" smtClean="0"/>
              <a:t>The pinout for different package types is often provided, like here for the SN5404, which is the military grade version.</a:t>
            </a:r>
          </a:p>
        </p:txBody>
      </p:sp>
      <p:sp>
        <p:nvSpPr>
          <p:cNvPr id="3" name="Oval 2"/>
          <p:cNvSpPr/>
          <p:nvPr/>
        </p:nvSpPr>
        <p:spPr>
          <a:xfrm>
            <a:off x="7924800" y="2476500"/>
            <a:ext cx="2514600" cy="1905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463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Wiring</a:t>
            </a:r>
            <a:endParaRPr lang="en-US" dirty="0"/>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867400" y="1590674"/>
            <a:ext cx="5721350" cy="4291013"/>
          </a:xfrm>
        </p:spPr>
      </p:pic>
      <p:sp>
        <p:nvSpPr>
          <p:cNvPr id="4" name="Date Placeholder 3"/>
          <p:cNvSpPr>
            <a:spLocks noGrp="1"/>
          </p:cNvSpPr>
          <p:nvPr>
            <p:ph type="dt" sz="half" idx="10"/>
          </p:nvPr>
        </p:nvSpPr>
        <p:spPr/>
        <p:txBody>
          <a:bodyPr/>
          <a:lstStyle/>
          <a:p>
            <a:fld id="{50F6FB32-9F5E-41BE-96F4-B6AD3D0B6BA6}" type="datetime1">
              <a:rPr lang="en-US" smtClean="0"/>
              <a:t>8/22/2024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24</a:t>
            </a:fld>
            <a:endParaRPr lang="en-US"/>
          </a:p>
        </p:txBody>
      </p:sp>
      <p:sp>
        <p:nvSpPr>
          <p:cNvPr id="10" name="Content Placeholder 2"/>
          <p:cNvSpPr txBox="1">
            <a:spLocks/>
          </p:cNvSpPr>
          <p:nvPr/>
        </p:nvSpPr>
        <p:spPr>
          <a:xfrm>
            <a:off x="838200" y="1295400"/>
            <a:ext cx="5029200" cy="4881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Please color code your power and ground wires. That makes it easier to identify wiring errors, and easier for your TA to help you if your circuit is not working.</a:t>
            </a:r>
          </a:p>
          <a:p>
            <a:r>
              <a:rPr lang="en-US" dirty="0" smtClean="0"/>
              <a:t>Don’t use red and black for the signal wires – there are plenty of other wire colors in the lab.</a:t>
            </a:r>
          </a:p>
        </p:txBody>
      </p:sp>
    </p:spTree>
    <p:extLst>
      <p:ext uri="{BB962C8B-B14F-4D97-AF65-F5344CB8AC3E}">
        <p14:creationId xmlns:p14="http://schemas.microsoft.com/office/powerpoint/2010/main" val="2482215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Wiring</a:t>
            </a:r>
            <a:endParaRPr lang="en-US" dirty="0"/>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6781799" y="1890253"/>
            <a:ext cx="4876802" cy="3657600"/>
          </a:xfrm>
        </p:spPr>
      </p:pic>
      <p:sp>
        <p:nvSpPr>
          <p:cNvPr id="4" name="Date Placeholder 3"/>
          <p:cNvSpPr>
            <a:spLocks noGrp="1"/>
          </p:cNvSpPr>
          <p:nvPr>
            <p:ph type="dt" sz="half" idx="10"/>
          </p:nvPr>
        </p:nvSpPr>
        <p:spPr/>
        <p:txBody>
          <a:bodyPr/>
          <a:lstStyle/>
          <a:p>
            <a:fld id="{50F6FB32-9F5E-41BE-96F4-B6AD3D0B6BA6}" type="datetime1">
              <a:rPr lang="en-US" smtClean="0"/>
              <a:t>8/22/2024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25</a:t>
            </a:fld>
            <a:endParaRPr lang="en-US"/>
          </a:p>
        </p:txBody>
      </p:sp>
      <p:sp>
        <p:nvSpPr>
          <p:cNvPr id="10" name="Content Placeholder 2"/>
          <p:cNvSpPr txBox="1">
            <a:spLocks/>
          </p:cNvSpPr>
          <p:nvPr/>
        </p:nvSpPr>
        <p:spPr>
          <a:xfrm>
            <a:off x="838200" y="1295400"/>
            <a:ext cx="6629400" cy="4881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Try to position chips near each other that have a lot of wiring connections between them.</a:t>
            </a:r>
          </a:p>
          <a:p>
            <a:r>
              <a:rPr lang="en-US" dirty="0" smtClean="0"/>
              <a:t>These chips could be closer together.</a:t>
            </a:r>
          </a:p>
          <a:p>
            <a:r>
              <a:rPr lang="en-US" dirty="0" smtClean="0"/>
              <a:t>Avoid excessively long wires.</a:t>
            </a:r>
          </a:p>
        </p:txBody>
      </p:sp>
    </p:spTree>
    <p:extLst>
      <p:ext uri="{BB962C8B-B14F-4D97-AF65-F5344CB8AC3E}">
        <p14:creationId xmlns:p14="http://schemas.microsoft.com/office/powerpoint/2010/main" val="1856952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Wiring</a:t>
            </a:r>
            <a:endParaRPr lang="en-US" dirty="0"/>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7016914" y="1840077"/>
            <a:ext cx="4956440" cy="3717330"/>
          </a:xfrm>
        </p:spPr>
      </p:pic>
      <p:sp>
        <p:nvSpPr>
          <p:cNvPr id="4" name="Date Placeholder 3"/>
          <p:cNvSpPr>
            <a:spLocks noGrp="1"/>
          </p:cNvSpPr>
          <p:nvPr>
            <p:ph type="dt" sz="half" idx="10"/>
          </p:nvPr>
        </p:nvSpPr>
        <p:spPr/>
        <p:txBody>
          <a:bodyPr/>
          <a:lstStyle/>
          <a:p>
            <a:fld id="{50F6FB32-9F5E-41BE-96F4-B6AD3D0B6BA6}" type="datetime1">
              <a:rPr lang="en-US" smtClean="0"/>
              <a:t>8/23/2024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26</a:t>
            </a:fld>
            <a:endParaRPr lang="en-US"/>
          </a:p>
        </p:txBody>
      </p:sp>
      <p:sp>
        <p:nvSpPr>
          <p:cNvPr id="10" name="Content Placeholder 2"/>
          <p:cNvSpPr txBox="1">
            <a:spLocks/>
          </p:cNvSpPr>
          <p:nvPr/>
        </p:nvSpPr>
        <p:spPr>
          <a:xfrm>
            <a:off x="838200" y="1295400"/>
            <a:ext cx="2743200" cy="4881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Put all the chips with the notch the same way!</a:t>
            </a:r>
          </a:p>
          <a:p>
            <a:r>
              <a:rPr lang="en-US" dirty="0" smtClean="0"/>
              <a:t>Keeping them all pointed the same way is one less thing to worry about.</a:t>
            </a:r>
          </a:p>
        </p:txBody>
      </p:sp>
      <p:pic>
        <p:nvPicPr>
          <p:cNvPr id="8" name="Content Placeholder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130713" y="1840077"/>
            <a:ext cx="4956442" cy="3717330"/>
          </a:xfrm>
          <a:prstGeom prst="rect">
            <a:avLst/>
          </a:prstGeom>
        </p:spPr>
      </p:pic>
      <p:sp>
        <p:nvSpPr>
          <p:cNvPr id="11" name="TextBox 10"/>
          <p:cNvSpPr txBox="1"/>
          <p:nvPr/>
        </p:nvSpPr>
        <p:spPr>
          <a:xfrm>
            <a:off x="4808834" y="1231864"/>
            <a:ext cx="1828800" cy="1200329"/>
          </a:xfrm>
          <a:prstGeom prst="rect">
            <a:avLst/>
          </a:prstGeom>
          <a:noFill/>
        </p:spPr>
        <p:txBody>
          <a:bodyPr wrap="square" rtlCol="0">
            <a:spAutoFit/>
          </a:bodyPr>
          <a:lstStyle/>
          <a:p>
            <a:r>
              <a:rPr lang="en-US" sz="7200" b="1" dirty="0" smtClean="0">
                <a:solidFill>
                  <a:srgbClr val="FF0000"/>
                </a:solidFill>
              </a:rPr>
              <a:t>NO</a:t>
            </a:r>
            <a:endParaRPr lang="en-US" sz="7200" b="1" dirty="0">
              <a:solidFill>
                <a:srgbClr val="FF0000"/>
              </a:solidFill>
            </a:endParaRPr>
          </a:p>
        </p:txBody>
      </p:sp>
      <p:sp>
        <p:nvSpPr>
          <p:cNvPr id="12" name="TextBox 11"/>
          <p:cNvSpPr txBox="1"/>
          <p:nvPr/>
        </p:nvSpPr>
        <p:spPr>
          <a:xfrm>
            <a:off x="8382000" y="1231864"/>
            <a:ext cx="1828800" cy="1200329"/>
          </a:xfrm>
          <a:prstGeom prst="rect">
            <a:avLst/>
          </a:prstGeom>
          <a:noFill/>
        </p:spPr>
        <p:txBody>
          <a:bodyPr wrap="square" rtlCol="0">
            <a:spAutoFit/>
          </a:bodyPr>
          <a:lstStyle/>
          <a:p>
            <a:r>
              <a:rPr lang="en-US" sz="7200" b="1" dirty="0" smtClean="0">
                <a:solidFill>
                  <a:schemeClr val="accent6">
                    <a:lumMod val="75000"/>
                  </a:schemeClr>
                </a:solidFill>
              </a:rPr>
              <a:t>YES</a:t>
            </a:r>
            <a:endParaRPr lang="en-US" sz="7200" b="1" dirty="0">
              <a:solidFill>
                <a:schemeClr val="accent6">
                  <a:lumMod val="75000"/>
                </a:schemeClr>
              </a:solidFill>
            </a:endParaRPr>
          </a:p>
        </p:txBody>
      </p:sp>
    </p:spTree>
    <p:extLst>
      <p:ext uri="{BB962C8B-B14F-4D97-AF65-F5344CB8AC3E}">
        <p14:creationId xmlns:p14="http://schemas.microsoft.com/office/powerpoint/2010/main" val="3674573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Wiring</a:t>
            </a:r>
            <a:endParaRPr lang="en-US" dirty="0"/>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960373" y="1295400"/>
            <a:ext cx="6400800" cy="4800600"/>
          </a:xfrm>
        </p:spPr>
      </p:pic>
      <p:sp>
        <p:nvSpPr>
          <p:cNvPr id="4" name="Date Placeholder 3"/>
          <p:cNvSpPr>
            <a:spLocks noGrp="1"/>
          </p:cNvSpPr>
          <p:nvPr>
            <p:ph type="dt" sz="half" idx="10"/>
          </p:nvPr>
        </p:nvSpPr>
        <p:spPr/>
        <p:txBody>
          <a:bodyPr/>
          <a:lstStyle/>
          <a:p>
            <a:fld id="{50F6FB32-9F5E-41BE-96F4-B6AD3D0B6BA6}" type="datetime1">
              <a:rPr lang="en-US" smtClean="0"/>
              <a:t>8/23/2024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27</a:t>
            </a:fld>
            <a:endParaRPr lang="en-US"/>
          </a:p>
        </p:txBody>
      </p:sp>
      <p:sp>
        <p:nvSpPr>
          <p:cNvPr id="10" name="Content Placeholder 2"/>
          <p:cNvSpPr txBox="1">
            <a:spLocks/>
          </p:cNvSpPr>
          <p:nvPr/>
        </p:nvSpPr>
        <p:spPr>
          <a:xfrm>
            <a:off x="838200" y="1295400"/>
            <a:ext cx="3657600" cy="4881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Cut off and re-strip the ends of wires if they are mangled. It will be difficult to insert mangled wires into the breadboard.</a:t>
            </a:r>
          </a:p>
          <a:p>
            <a:pPr marL="0" indent="0">
              <a:buNone/>
            </a:pPr>
            <a:endParaRPr lang="en-US" dirty="0" smtClean="0"/>
          </a:p>
        </p:txBody>
      </p:sp>
    </p:spTree>
    <p:extLst>
      <p:ext uri="{BB962C8B-B14F-4D97-AF65-F5344CB8AC3E}">
        <p14:creationId xmlns:p14="http://schemas.microsoft.com/office/powerpoint/2010/main" val="2772577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Wiring</a:t>
            </a:r>
            <a:endParaRPr lang="en-US" dirty="0"/>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5492915" y="1814810"/>
            <a:ext cx="4956440" cy="3717330"/>
          </a:xfrm>
        </p:spPr>
      </p:pic>
      <p:sp>
        <p:nvSpPr>
          <p:cNvPr id="4" name="Date Placeholder 3"/>
          <p:cNvSpPr>
            <a:spLocks noGrp="1"/>
          </p:cNvSpPr>
          <p:nvPr>
            <p:ph type="dt" sz="half" idx="10"/>
          </p:nvPr>
        </p:nvSpPr>
        <p:spPr/>
        <p:txBody>
          <a:bodyPr/>
          <a:lstStyle/>
          <a:p>
            <a:fld id="{50F6FB32-9F5E-41BE-96F4-B6AD3D0B6BA6}" type="datetime1">
              <a:rPr lang="en-US" smtClean="0"/>
              <a:t>8/23/2024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28</a:t>
            </a:fld>
            <a:endParaRPr lang="en-US"/>
          </a:p>
        </p:txBody>
      </p:sp>
      <p:sp>
        <p:nvSpPr>
          <p:cNvPr id="10" name="Content Placeholder 2"/>
          <p:cNvSpPr txBox="1">
            <a:spLocks/>
          </p:cNvSpPr>
          <p:nvPr/>
        </p:nvSpPr>
        <p:spPr>
          <a:xfrm>
            <a:off x="838200" y="1295400"/>
            <a:ext cx="5105400" cy="4881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Use the second notch down from the end for stripping the wires.</a:t>
            </a:r>
          </a:p>
          <a:p>
            <a:r>
              <a:rPr lang="en-US" dirty="0" smtClean="0"/>
              <a:t>The notch will be labeled 24, which is for stripping 24 AWG wire.</a:t>
            </a:r>
          </a:p>
          <a:p>
            <a:r>
              <a:rPr lang="en-US" dirty="0" smtClean="0"/>
              <a:t>AWG is short for “American Wire Gauge” which is a wire diameter standard.</a:t>
            </a:r>
          </a:p>
        </p:txBody>
      </p:sp>
      <p:pic>
        <p:nvPicPr>
          <p:cNvPr id="8" name="Content Placeholder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8615956" y="3439120"/>
            <a:ext cx="3128963" cy="2346722"/>
          </a:xfrm>
          <a:prstGeom prst="rect">
            <a:avLst/>
          </a:prstGeom>
        </p:spPr>
      </p:pic>
    </p:spTree>
    <p:extLst>
      <p:ext uri="{BB962C8B-B14F-4D97-AF65-F5344CB8AC3E}">
        <p14:creationId xmlns:p14="http://schemas.microsoft.com/office/powerpoint/2010/main" val="4077931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Wiring</a:t>
            </a:r>
            <a:endParaRPr lang="en-US" dirty="0"/>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3251199" y="1868026"/>
            <a:ext cx="4775201" cy="3581400"/>
          </a:xfrm>
        </p:spPr>
      </p:pic>
      <p:sp>
        <p:nvSpPr>
          <p:cNvPr id="4" name="Date Placeholder 3"/>
          <p:cNvSpPr>
            <a:spLocks noGrp="1"/>
          </p:cNvSpPr>
          <p:nvPr>
            <p:ph type="dt" sz="half" idx="10"/>
          </p:nvPr>
        </p:nvSpPr>
        <p:spPr/>
        <p:txBody>
          <a:bodyPr/>
          <a:lstStyle/>
          <a:p>
            <a:fld id="{50F6FB32-9F5E-41BE-96F4-B6AD3D0B6BA6}" type="datetime1">
              <a:rPr lang="en-US" smtClean="0"/>
              <a:t>8/22/2024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29</a:t>
            </a:fld>
            <a:endParaRPr lang="en-US"/>
          </a:p>
        </p:txBody>
      </p:sp>
      <p:sp>
        <p:nvSpPr>
          <p:cNvPr id="10" name="Content Placeholder 2"/>
          <p:cNvSpPr txBox="1">
            <a:spLocks/>
          </p:cNvSpPr>
          <p:nvPr/>
        </p:nvSpPr>
        <p:spPr>
          <a:xfrm>
            <a:off x="838200" y="1295400"/>
            <a:ext cx="3048000" cy="4881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Don’t “daisy-chain” the power connections to the chip. Jumper from the power/ground bus to the chips.</a:t>
            </a:r>
          </a:p>
        </p:txBody>
      </p:sp>
      <p:pic>
        <p:nvPicPr>
          <p:cNvPr id="8" name="Content Placeholder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7175499" y="1882774"/>
            <a:ext cx="4775200" cy="3581400"/>
          </a:xfrm>
          <a:prstGeom prst="rect">
            <a:avLst/>
          </a:prstGeom>
        </p:spPr>
      </p:pic>
      <p:sp>
        <p:nvSpPr>
          <p:cNvPr id="3" name="TextBox 2"/>
          <p:cNvSpPr txBox="1"/>
          <p:nvPr/>
        </p:nvSpPr>
        <p:spPr>
          <a:xfrm>
            <a:off x="5338917" y="4948649"/>
            <a:ext cx="1828800" cy="1200329"/>
          </a:xfrm>
          <a:prstGeom prst="rect">
            <a:avLst/>
          </a:prstGeom>
          <a:noFill/>
        </p:spPr>
        <p:txBody>
          <a:bodyPr wrap="square" rtlCol="0">
            <a:spAutoFit/>
          </a:bodyPr>
          <a:lstStyle/>
          <a:p>
            <a:r>
              <a:rPr lang="en-US" sz="7200" b="1" dirty="0" smtClean="0">
                <a:solidFill>
                  <a:srgbClr val="FF0000"/>
                </a:solidFill>
              </a:rPr>
              <a:t>NO</a:t>
            </a:r>
            <a:endParaRPr lang="en-US" sz="7200" b="1" dirty="0">
              <a:solidFill>
                <a:srgbClr val="FF0000"/>
              </a:solidFill>
            </a:endParaRPr>
          </a:p>
        </p:txBody>
      </p:sp>
      <p:sp>
        <p:nvSpPr>
          <p:cNvPr id="11" name="TextBox 10"/>
          <p:cNvSpPr txBox="1"/>
          <p:nvPr/>
        </p:nvSpPr>
        <p:spPr>
          <a:xfrm>
            <a:off x="9244781" y="4976634"/>
            <a:ext cx="1828800" cy="1200329"/>
          </a:xfrm>
          <a:prstGeom prst="rect">
            <a:avLst/>
          </a:prstGeom>
          <a:noFill/>
        </p:spPr>
        <p:txBody>
          <a:bodyPr wrap="square" rtlCol="0">
            <a:spAutoFit/>
          </a:bodyPr>
          <a:lstStyle/>
          <a:p>
            <a:r>
              <a:rPr lang="en-US" sz="7200" b="1" dirty="0" smtClean="0">
                <a:solidFill>
                  <a:schemeClr val="accent6">
                    <a:lumMod val="75000"/>
                  </a:schemeClr>
                </a:solidFill>
              </a:rPr>
              <a:t>YES</a:t>
            </a:r>
            <a:endParaRPr lang="en-US" sz="7200" b="1" dirty="0">
              <a:solidFill>
                <a:schemeClr val="accent6">
                  <a:lumMod val="75000"/>
                </a:schemeClr>
              </a:solidFill>
            </a:endParaRPr>
          </a:p>
        </p:txBody>
      </p:sp>
    </p:spTree>
    <p:extLst>
      <p:ext uri="{BB962C8B-B14F-4D97-AF65-F5344CB8AC3E}">
        <p14:creationId xmlns:p14="http://schemas.microsoft.com/office/powerpoint/2010/main" val="4130079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Breadboards</a:t>
            </a:r>
            <a:endParaRPr lang="en-US" dirty="0"/>
          </a:p>
        </p:txBody>
      </p:sp>
      <p:sp>
        <p:nvSpPr>
          <p:cNvPr id="3" name="Content Placeholder 2"/>
          <p:cNvSpPr>
            <a:spLocks noGrp="1"/>
          </p:cNvSpPr>
          <p:nvPr>
            <p:ph idx="1"/>
          </p:nvPr>
        </p:nvSpPr>
        <p:spPr>
          <a:xfrm>
            <a:off x="838200" y="1295400"/>
            <a:ext cx="6324600" cy="4881563"/>
          </a:xfrm>
        </p:spPr>
        <p:txBody>
          <a:bodyPr/>
          <a:lstStyle/>
          <a:p>
            <a:r>
              <a:rPr lang="en-US" dirty="0" smtClean="0"/>
              <a:t>You will create all your circuits on breadboards like this one</a:t>
            </a:r>
          </a:p>
          <a:p>
            <a:r>
              <a:rPr lang="en-US" dirty="0" smtClean="0"/>
              <a:t>The Breadboard allows you to easily construct a circuit, make changes to it, and disassemble it.</a:t>
            </a:r>
          </a:p>
          <a:p>
            <a:pPr marL="0" indent="0">
              <a:buNone/>
            </a:pPr>
            <a:endParaRPr lang="en-US" dirty="0"/>
          </a:p>
        </p:txBody>
      </p:sp>
      <p:sp>
        <p:nvSpPr>
          <p:cNvPr id="4" name="Date Placeholder 3"/>
          <p:cNvSpPr>
            <a:spLocks noGrp="1"/>
          </p:cNvSpPr>
          <p:nvPr>
            <p:ph type="dt" sz="half" idx="10"/>
          </p:nvPr>
        </p:nvSpPr>
        <p:spPr/>
        <p:txBody>
          <a:bodyPr/>
          <a:lstStyle/>
          <a:p>
            <a:fld id="{50F6FB32-9F5E-41BE-96F4-B6AD3D0B6BA6}" type="datetime1">
              <a:rPr lang="en-US" smtClean="0"/>
              <a:t>8/22/2024</a:t>
            </a:fld>
            <a:endParaRPr lang="en-US"/>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3</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6855017" y="1888883"/>
            <a:ext cx="4900663" cy="3675497"/>
          </a:xfrm>
          <a:prstGeom prst="rect">
            <a:avLst/>
          </a:prstGeom>
        </p:spPr>
      </p:pic>
    </p:spTree>
    <p:extLst>
      <p:ext uri="{BB962C8B-B14F-4D97-AF65-F5344CB8AC3E}">
        <p14:creationId xmlns:p14="http://schemas.microsoft.com/office/powerpoint/2010/main" val="967595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Wiring</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0" y="1396763"/>
            <a:ext cx="4346111" cy="1952354"/>
          </a:xfrm>
        </p:spPr>
      </p:pic>
      <p:sp>
        <p:nvSpPr>
          <p:cNvPr id="4" name="Date Placeholder 3"/>
          <p:cNvSpPr>
            <a:spLocks noGrp="1"/>
          </p:cNvSpPr>
          <p:nvPr>
            <p:ph type="dt" sz="half" idx="10"/>
          </p:nvPr>
        </p:nvSpPr>
        <p:spPr/>
        <p:txBody>
          <a:bodyPr/>
          <a:lstStyle/>
          <a:p>
            <a:fld id="{50F6FB32-9F5E-41BE-96F4-B6AD3D0B6BA6}" type="datetime1">
              <a:rPr lang="en-US" smtClean="0"/>
              <a:t>8/23/2024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30</a:t>
            </a:fld>
            <a:endParaRPr lang="en-US"/>
          </a:p>
        </p:txBody>
      </p:sp>
      <p:sp>
        <p:nvSpPr>
          <p:cNvPr id="10" name="Content Placeholder 2"/>
          <p:cNvSpPr txBox="1">
            <a:spLocks/>
          </p:cNvSpPr>
          <p:nvPr/>
        </p:nvSpPr>
        <p:spPr>
          <a:xfrm>
            <a:off x="838200" y="1295400"/>
            <a:ext cx="5334000" cy="4881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Draw a schematic, and label all the pin numbers.</a:t>
            </a:r>
          </a:p>
          <a:p>
            <a:r>
              <a:rPr lang="en-US" dirty="0" smtClean="0"/>
              <a:t>Many logic chips have more than one gate in them. It is very difficult to remember which gate you used where.</a:t>
            </a:r>
            <a:endParaRPr lang="en-US" dirty="0"/>
          </a:p>
          <a:p>
            <a:r>
              <a:rPr lang="en-US" dirty="0" smtClean="0"/>
              <a:t> Which circuit would you rather wire?</a:t>
            </a:r>
          </a:p>
        </p:txBody>
      </p:sp>
      <p:pic>
        <p:nvPicPr>
          <p:cNvPr id="8"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0" y="3787235"/>
            <a:ext cx="4346111" cy="1914156"/>
          </a:xfrm>
          <a:prstGeom prst="rect">
            <a:avLst/>
          </a:prstGeom>
        </p:spPr>
      </p:pic>
      <p:sp>
        <p:nvSpPr>
          <p:cNvPr id="11" name="TextBox 10"/>
          <p:cNvSpPr txBox="1"/>
          <p:nvPr/>
        </p:nvSpPr>
        <p:spPr>
          <a:xfrm>
            <a:off x="8168148" y="1659262"/>
            <a:ext cx="1828800" cy="1200329"/>
          </a:xfrm>
          <a:prstGeom prst="rect">
            <a:avLst/>
          </a:prstGeom>
          <a:noFill/>
        </p:spPr>
        <p:txBody>
          <a:bodyPr wrap="square" rtlCol="0">
            <a:spAutoFit/>
          </a:bodyPr>
          <a:lstStyle/>
          <a:p>
            <a:r>
              <a:rPr lang="en-US" sz="7200" b="1" dirty="0" smtClean="0">
                <a:solidFill>
                  <a:srgbClr val="FF0000"/>
                </a:solidFill>
              </a:rPr>
              <a:t>NO</a:t>
            </a:r>
            <a:endParaRPr lang="en-US" sz="7200" b="1" dirty="0">
              <a:solidFill>
                <a:srgbClr val="FF0000"/>
              </a:solidFill>
            </a:endParaRPr>
          </a:p>
        </p:txBody>
      </p:sp>
      <p:sp>
        <p:nvSpPr>
          <p:cNvPr id="12" name="TextBox 11"/>
          <p:cNvSpPr txBox="1"/>
          <p:nvPr/>
        </p:nvSpPr>
        <p:spPr>
          <a:xfrm>
            <a:off x="8168148" y="4144148"/>
            <a:ext cx="1828800" cy="1200329"/>
          </a:xfrm>
          <a:prstGeom prst="rect">
            <a:avLst/>
          </a:prstGeom>
          <a:noFill/>
        </p:spPr>
        <p:txBody>
          <a:bodyPr wrap="square" rtlCol="0">
            <a:spAutoFit/>
          </a:bodyPr>
          <a:lstStyle/>
          <a:p>
            <a:r>
              <a:rPr lang="en-US" sz="7200" b="1" dirty="0" smtClean="0">
                <a:solidFill>
                  <a:schemeClr val="accent6">
                    <a:lumMod val="75000"/>
                  </a:schemeClr>
                </a:solidFill>
              </a:rPr>
              <a:t>YES</a:t>
            </a:r>
            <a:endParaRPr lang="en-US" sz="7200" b="1" dirty="0">
              <a:solidFill>
                <a:schemeClr val="accent6">
                  <a:lumMod val="75000"/>
                </a:schemeClr>
              </a:solidFill>
            </a:endParaRPr>
          </a:p>
        </p:txBody>
      </p:sp>
    </p:spTree>
    <p:extLst>
      <p:ext uri="{BB962C8B-B14F-4D97-AF65-F5344CB8AC3E}">
        <p14:creationId xmlns:p14="http://schemas.microsoft.com/office/powerpoint/2010/main" val="3423205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First Logic Circuit</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3581402"/>
            <a:ext cx="7615084" cy="2156614"/>
          </a:xfrm>
        </p:spPr>
      </p:pic>
      <p:sp>
        <p:nvSpPr>
          <p:cNvPr id="4" name="Date Placeholder 3"/>
          <p:cNvSpPr>
            <a:spLocks noGrp="1"/>
          </p:cNvSpPr>
          <p:nvPr>
            <p:ph type="dt" sz="half" idx="10"/>
          </p:nvPr>
        </p:nvSpPr>
        <p:spPr/>
        <p:txBody>
          <a:bodyPr/>
          <a:lstStyle/>
          <a:p>
            <a:fld id="{50F6FB32-9F5E-41BE-96F4-B6AD3D0B6BA6}" type="datetime1">
              <a:rPr lang="en-US" smtClean="0"/>
              <a:t>8/22/2024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31</a:t>
            </a:fld>
            <a:endParaRPr lang="en-US"/>
          </a:p>
        </p:txBody>
      </p:sp>
      <p:sp>
        <p:nvSpPr>
          <p:cNvPr id="10" name="Content Placeholder 2"/>
          <p:cNvSpPr txBox="1">
            <a:spLocks/>
          </p:cNvSpPr>
          <p:nvPr/>
        </p:nvSpPr>
        <p:spPr>
          <a:xfrm>
            <a:off x="838199" y="1295401"/>
            <a:ext cx="10515599" cy="1981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Put a jumper from pin 1 of the 74LS04 to +5V. Pin 1 is the input of the first inverter in the chip.</a:t>
            </a:r>
          </a:p>
          <a:p>
            <a:r>
              <a:rPr lang="en-US" dirty="0" smtClean="0"/>
              <a:t>Connect your voltmeter and logic probe to pin 2.</a:t>
            </a:r>
          </a:p>
        </p:txBody>
      </p:sp>
    </p:spTree>
    <p:extLst>
      <p:ext uri="{BB962C8B-B14F-4D97-AF65-F5344CB8AC3E}">
        <p14:creationId xmlns:p14="http://schemas.microsoft.com/office/powerpoint/2010/main" val="2425105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First Logic Circuit</a:t>
            </a:r>
            <a:endParaRPr lang="en-US" dirty="0"/>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rot="5400000">
            <a:off x="7086600" y="1887404"/>
            <a:ext cx="4876798" cy="3657599"/>
          </a:xfrm>
        </p:spPr>
      </p:pic>
      <p:sp>
        <p:nvSpPr>
          <p:cNvPr id="4" name="Date Placeholder 3"/>
          <p:cNvSpPr>
            <a:spLocks noGrp="1"/>
          </p:cNvSpPr>
          <p:nvPr>
            <p:ph type="dt" sz="half" idx="10"/>
          </p:nvPr>
        </p:nvSpPr>
        <p:spPr/>
        <p:txBody>
          <a:bodyPr/>
          <a:lstStyle/>
          <a:p>
            <a:fld id="{50F6FB32-9F5E-41BE-96F4-B6AD3D0B6BA6}" type="datetime1">
              <a:rPr lang="en-US" smtClean="0"/>
              <a:t>8/23/2024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32</a:t>
            </a:fld>
            <a:endParaRPr lang="en-US"/>
          </a:p>
        </p:txBody>
      </p:sp>
      <p:sp>
        <p:nvSpPr>
          <p:cNvPr id="10" name="Content Placeholder 2"/>
          <p:cNvSpPr txBox="1">
            <a:spLocks/>
          </p:cNvSpPr>
          <p:nvPr/>
        </p:nvSpPr>
        <p:spPr>
          <a:xfrm>
            <a:off x="838199" y="1295400"/>
            <a:ext cx="6857999" cy="4881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What do you see?</a:t>
            </a:r>
          </a:p>
          <a:p>
            <a:r>
              <a:rPr lang="en-US" dirty="0" smtClean="0"/>
              <a:t>With a logic 1 (+5V) going in, a logic 0 (0V) should be coming out. </a:t>
            </a:r>
          </a:p>
          <a:p>
            <a:r>
              <a:rPr lang="en-US" dirty="0" smtClean="0"/>
              <a:t>Note the voltmeter shows close to 0V, but not exactly.</a:t>
            </a:r>
          </a:p>
          <a:p>
            <a:r>
              <a:rPr lang="en-US" dirty="0" smtClean="0"/>
              <a:t>Move the pin 1 jumper to +5v.</a:t>
            </a:r>
          </a:p>
          <a:p>
            <a:r>
              <a:rPr lang="en-US" dirty="0" smtClean="0"/>
              <a:t>Check the logic level on pin 2 again. What do you see now?</a:t>
            </a:r>
          </a:p>
        </p:txBody>
      </p:sp>
      <p:pic>
        <p:nvPicPr>
          <p:cNvPr id="8" name="Content Placeholder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6198" y="1292942"/>
            <a:ext cx="2438400" cy="1828801"/>
          </a:xfrm>
          <a:prstGeom prst="rect">
            <a:avLst/>
          </a:prstGeom>
        </p:spPr>
      </p:pic>
    </p:spTree>
    <p:extLst>
      <p:ext uri="{BB962C8B-B14F-4D97-AF65-F5344CB8AC3E}">
        <p14:creationId xmlns:p14="http://schemas.microsoft.com/office/powerpoint/2010/main" val="2146863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Switches for Inputs</a:t>
            </a:r>
            <a:endParaRPr lang="en-US" dirty="0"/>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rot="16200000">
            <a:off x="7343922" y="3281755"/>
            <a:ext cx="2261381" cy="3376613"/>
          </a:xfrm>
        </p:spPr>
      </p:pic>
      <p:sp>
        <p:nvSpPr>
          <p:cNvPr id="4" name="Date Placeholder 3"/>
          <p:cNvSpPr>
            <a:spLocks noGrp="1"/>
          </p:cNvSpPr>
          <p:nvPr>
            <p:ph type="dt" sz="half" idx="10"/>
          </p:nvPr>
        </p:nvSpPr>
        <p:spPr/>
        <p:txBody>
          <a:bodyPr/>
          <a:lstStyle/>
          <a:p>
            <a:fld id="{50F6FB32-9F5E-41BE-96F4-B6AD3D0B6BA6}" type="datetime1">
              <a:rPr lang="en-US" smtClean="0"/>
              <a:t>8/22/2024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33</a:t>
            </a:fld>
            <a:endParaRPr lang="en-US"/>
          </a:p>
        </p:txBody>
      </p:sp>
      <p:sp>
        <p:nvSpPr>
          <p:cNvPr id="10" name="Content Placeholder 2"/>
          <p:cNvSpPr txBox="1">
            <a:spLocks/>
          </p:cNvSpPr>
          <p:nvPr/>
        </p:nvSpPr>
        <p:spPr>
          <a:xfrm>
            <a:off x="838200" y="1295400"/>
            <a:ext cx="4876800" cy="4881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Using wires to create a logic input is annoying – it’s better to use some switches.</a:t>
            </a:r>
          </a:p>
          <a:p>
            <a:r>
              <a:rPr lang="en-US" dirty="0" smtClean="0"/>
              <a:t>Get an 8 position DIP-Switch from the parts bins.</a:t>
            </a:r>
          </a:p>
          <a:p>
            <a:r>
              <a:rPr lang="en-US" dirty="0" smtClean="0"/>
              <a:t>There are 8 individual “SPST” switches in a single package, wired as follows.</a:t>
            </a:r>
          </a:p>
        </p:txBody>
      </p:sp>
      <p:pic>
        <p:nvPicPr>
          <p:cNvPr id="8" name="Content Placeholder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7026" y="1322393"/>
            <a:ext cx="3015174" cy="2261381"/>
          </a:xfrm>
          <a:prstGeom prst="rect">
            <a:avLst/>
          </a:prstGeom>
        </p:spPr>
      </p:pic>
    </p:spTree>
    <p:extLst>
      <p:ext uri="{BB962C8B-B14F-4D97-AF65-F5344CB8AC3E}">
        <p14:creationId xmlns:p14="http://schemas.microsoft.com/office/powerpoint/2010/main" val="2957600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Switches Types</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1058" y="1440223"/>
            <a:ext cx="5139109" cy="4351179"/>
          </a:xfrm>
        </p:spPr>
      </p:pic>
      <p:sp>
        <p:nvSpPr>
          <p:cNvPr id="4" name="Date Placeholder 3"/>
          <p:cNvSpPr>
            <a:spLocks noGrp="1"/>
          </p:cNvSpPr>
          <p:nvPr>
            <p:ph type="dt" sz="half" idx="10"/>
          </p:nvPr>
        </p:nvSpPr>
        <p:spPr/>
        <p:txBody>
          <a:bodyPr/>
          <a:lstStyle/>
          <a:p>
            <a:fld id="{50F6FB32-9F5E-41BE-96F4-B6AD3D0B6BA6}" type="datetime1">
              <a:rPr lang="en-US" smtClean="0"/>
              <a:t>8/22/2024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34</a:t>
            </a:fld>
            <a:endParaRPr lang="en-US"/>
          </a:p>
        </p:txBody>
      </p:sp>
      <p:sp>
        <p:nvSpPr>
          <p:cNvPr id="10" name="Content Placeholder 2"/>
          <p:cNvSpPr txBox="1">
            <a:spLocks/>
          </p:cNvSpPr>
          <p:nvPr/>
        </p:nvSpPr>
        <p:spPr>
          <a:xfrm>
            <a:off x="838200" y="1295400"/>
            <a:ext cx="4876800" cy="4881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SPST means “Single-pole, Single-throw”. </a:t>
            </a:r>
            <a:endParaRPr lang="en-US" dirty="0" smtClean="0"/>
          </a:p>
          <a:p>
            <a:r>
              <a:rPr lang="en-US" dirty="0" smtClean="0"/>
              <a:t>A switches pole are the number of individual switches that operate with the same handle. </a:t>
            </a:r>
          </a:p>
          <a:p>
            <a:r>
              <a:rPr lang="en-US" dirty="0" smtClean="0"/>
              <a:t>A two pole switch would be two switches that are connected to a single handle, and thus switch at the same time.</a:t>
            </a:r>
            <a:endParaRPr lang="en-US" dirty="0"/>
          </a:p>
        </p:txBody>
      </p:sp>
    </p:spTree>
    <p:extLst>
      <p:ext uri="{BB962C8B-B14F-4D97-AF65-F5344CB8AC3E}">
        <p14:creationId xmlns:p14="http://schemas.microsoft.com/office/powerpoint/2010/main" val="3984541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Switches Types</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29400" y="2439191"/>
            <a:ext cx="4502151" cy="2308231"/>
          </a:xfrm>
        </p:spPr>
      </p:pic>
      <p:sp>
        <p:nvSpPr>
          <p:cNvPr id="4" name="Date Placeholder 3"/>
          <p:cNvSpPr>
            <a:spLocks noGrp="1"/>
          </p:cNvSpPr>
          <p:nvPr>
            <p:ph type="dt" sz="half" idx="10"/>
          </p:nvPr>
        </p:nvSpPr>
        <p:spPr/>
        <p:txBody>
          <a:bodyPr/>
          <a:lstStyle/>
          <a:p>
            <a:fld id="{50F6FB32-9F5E-41BE-96F4-B6AD3D0B6BA6}" type="datetime1">
              <a:rPr lang="en-US" smtClean="0"/>
              <a:t>8/22/2024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35</a:t>
            </a:fld>
            <a:endParaRPr lang="en-US"/>
          </a:p>
        </p:txBody>
      </p:sp>
      <p:sp>
        <p:nvSpPr>
          <p:cNvPr id="10" name="Content Placeholder 2"/>
          <p:cNvSpPr txBox="1">
            <a:spLocks/>
          </p:cNvSpPr>
          <p:nvPr/>
        </p:nvSpPr>
        <p:spPr>
          <a:xfrm>
            <a:off x="838200" y="1295400"/>
            <a:ext cx="5638800" cy="48815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We need to wire a switch to pin 1, but there is a complication.</a:t>
            </a:r>
          </a:p>
          <a:p>
            <a:r>
              <a:rPr lang="en-US" dirty="0" smtClean="0"/>
              <a:t>Logic gate inputs do not like to be left “floating”, or not connected to anything. They should always be at either a high (5V) or low (ground).</a:t>
            </a:r>
          </a:p>
          <a:p>
            <a:r>
              <a:rPr lang="en-US" dirty="0" smtClean="0"/>
              <a:t>One way to solve the problem is by adding a “pull-up” resistor. As long as the value is not too big, this will hold the input high. Then connect the switch from the input to ground.</a:t>
            </a:r>
          </a:p>
        </p:txBody>
      </p:sp>
    </p:spTree>
    <p:extLst>
      <p:ext uri="{BB962C8B-B14F-4D97-AF65-F5344CB8AC3E}">
        <p14:creationId xmlns:p14="http://schemas.microsoft.com/office/powerpoint/2010/main" val="2537312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Switches Types</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29400" y="2439191"/>
            <a:ext cx="4502151" cy="2308231"/>
          </a:xfrm>
        </p:spPr>
      </p:pic>
      <p:sp>
        <p:nvSpPr>
          <p:cNvPr id="4" name="Date Placeholder 3"/>
          <p:cNvSpPr>
            <a:spLocks noGrp="1"/>
          </p:cNvSpPr>
          <p:nvPr>
            <p:ph type="dt" sz="half" idx="10"/>
          </p:nvPr>
        </p:nvSpPr>
        <p:spPr/>
        <p:txBody>
          <a:bodyPr/>
          <a:lstStyle/>
          <a:p>
            <a:fld id="{50F6FB32-9F5E-41BE-96F4-B6AD3D0B6BA6}" type="datetime1">
              <a:rPr lang="en-US" smtClean="0"/>
              <a:t>8/22/2024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36</a:t>
            </a:fld>
            <a:endParaRPr lang="en-US"/>
          </a:p>
        </p:txBody>
      </p:sp>
      <p:sp>
        <p:nvSpPr>
          <p:cNvPr id="10" name="Content Placeholder 2"/>
          <p:cNvSpPr txBox="1">
            <a:spLocks/>
          </p:cNvSpPr>
          <p:nvPr/>
        </p:nvSpPr>
        <p:spPr>
          <a:xfrm>
            <a:off x="838200" y="1295400"/>
            <a:ext cx="5638800" cy="4881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Wire up one of the switches in the DIP switch and a 4.7k pull-up resistor to pin 1.</a:t>
            </a:r>
          </a:p>
          <a:p>
            <a:r>
              <a:rPr lang="en-US" dirty="0" smtClean="0"/>
              <a:t>Watch what happens to the output on pin 2 as you open and close the switch.</a:t>
            </a:r>
          </a:p>
          <a:p>
            <a:r>
              <a:rPr lang="en-US" dirty="0" smtClean="0"/>
              <a:t>Switch closed is logic low input, which will be inverted and be a high on the output.</a:t>
            </a:r>
          </a:p>
        </p:txBody>
      </p:sp>
    </p:spTree>
    <p:extLst>
      <p:ext uri="{BB962C8B-B14F-4D97-AF65-F5344CB8AC3E}">
        <p14:creationId xmlns:p14="http://schemas.microsoft.com/office/powerpoint/2010/main" val="2487084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Output LEDs</a:t>
            </a:r>
            <a:endParaRPr lang="en-US" dirty="0"/>
          </a:p>
        </p:txBody>
      </p:sp>
      <p:sp>
        <p:nvSpPr>
          <p:cNvPr id="4" name="Date Placeholder 3"/>
          <p:cNvSpPr>
            <a:spLocks noGrp="1"/>
          </p:cNvSpPr>
          <p:nvPr>
            <p:ph type="dt" sz="half" idx="10"/>
          </p:nvPr>
        </p:nvSpPr>
        <p:spPr/>
        <p:txBody>
          <a:bodyPr/>
          <a:lstStyle/>
          <a:p>
            <a:fld id="{50F6FB32-9F5E-41BE-96F4-B6AD3D0B6BA6}" type="datetime1">
              <a:rPr lang="en-US" smtClean="0"/>
              <a:t>8/22/2024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37</a:t>
            </a:fld>
            <a:endParaRPr lang="en-US"/>
          </a:p>
        </p:txBody>
      </p:sp>
      <p:sp>
        <p:nvSpPr>
          <p:cNvPr id="10" name="Content Placeholder 2"/>
          <p:cNvSpPr txBox="1">
            <a:spLocks/>
          </p:cNvSpPr>
          <p:nvPr/>
        </p:nvSpPr>
        <p:spPr>
          <a:xfrm>
            <a:off x="838200" y="1295400"/>
            <a:ext cx="5638800" cy="4881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There will be times you need to see multiple logic levels at the same time.</a:t>
            </a:r>
          </a:p>
          <a:p>
            <a:r>
              <a:rPr lang="en-US" dirty="0" smtClean="0"/>
              <a:t>You can drive an LED with a logic gate output, but there are complications.</a:t>
            </a:r>
          </a:p>
          <a:p>
            <a:r>
              <a:rPr lang="en-US" dirty="0" smtClean="0"/>
              <a:t>TTL Logic gate outputs cannot supply much current. They are much better at sinking current – current flowing into the output pin.</a:t>
            </a:r>
          </a:p>
        </p:txBody>
      </p:sp>
    </p:spTree>
    <p:extLst>
      <p:ext uri="{BB962C8B-B14F-4D97-AF65-F5344CB8AC3E}">
        <p14:creationId xmlns:p14="http://schemas.microsoft.com/office/powerpoint/2010/main" val="19826378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Output LEDs</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29400" y="2265058"/>
            <a:ext cx="4724399" cy="2809726"/>
          </a:xfrm>
        </p:spPr>
      </p:pic>
      <p:sp>
        <p:nvSpPr>
          <p:cNvPr id="4" name="Date Placeholder 3"/>
          <p:cNvSpPr>
            <a:spLocks noGrp="1"/>
          </p:cNvSpPr>
          <p:nvPr>
            <p:ph type="dt" sz="half" idx="10"/>
          </p:nvPr>
        </p:nvSpPr>
        <p:spPr/>
        <p:txBody>
          <a:bodyPr/>
          <a:lstStyle/>
          <a:p>
            <a:fld id="{50F6FB32-9F5E-41BE-96F4-B6AD3D0B6BA6}" type="datetime1">
              <a:rPr lang="en-US" smtClean="0"/>
              <a:t>8/22/2024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38</a:t>
            </a:fld>
            <a:endParaRPr lang="en-US"/>
          </a:p>
        </p:txBody>
      </p:sp>
      <p:sp>
        <p:nvSpPr>
          <p:cNvPr id="10" name="Content Placeholder 2"/>
          <p:cNvSpPr txBox="1">
            <a:spLocks/>
          </p:cNvSpPr>
          <p:nvPr/>
        </p:nvSpPr>
        <p:spPr>
          <a:xfrm>
            <a:off x="838200" y="1295400"/>
            <a:ext cx="5638800" cy="4881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We can wire up an LED to a logic signal like this, so that when the logic level is low (0V), the LED will be ON.</a:t>
            </a:r>
          </a:p>
          <a:p>
            <a:r>
              <a:rPr lang="en-US" dirty="0" smtClean="0"/>
              <a:t>When the logic level is high (+5V), the LED will be OFF.</a:t>
            </a:r>
          </a:p>
          <a:p>
            <a:r>
              <a:rPr lang="en-US" dirty="0" smtClean="0"/>
              <a:t>But now the LED represents the opposite of the actual logic state. How to fix??</a:t>
            </a:r>
          </a:p>
        </p:txBody>
      </p:sp>
    </p:spTree>
    <p:extLst>
      <p:ext uri="{BB962C8B-B14F-4D97-AF65-F5344CB8AC3E}">
        <p14:creationId xmlns:p14="http://schemas.microsoft.com/office/powerpoint/2010/main" val="3154171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Output LEDs</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77752" y="2286000"/>
            <a:ext cx="4476047" cy="3086025"/>
          </a:xfrm>
        </p:spPr>
      </p:pic>
      <p:sp>
        <p:nvSpPr>
          <p:cNvPr id="4" name="Date Placeholder 3"/>
          <p:cNvSpPr>
            <a:spLocks noGrp="1"/>
          </p:cNvSpPr>
          <p:nvPr>
            <p:ph type="dt" sz="half" idx="10"/>
          </p:nvPr>
        </p:nvSpPr>
        <p:spPr/>
        <p:txBody>
          <a:bodyPr/>
          <a:lstStyle/>
          <a:p>
            <a:fld id="{50F6FB32-9F5E-41BE-96F4-B6AD3D0B6BA6}" type="datetime1">
              <a:rPr lang="en-US" smtClean="0"/>
              <a:t>8/23/2024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39</a:t>
            </a:fld>
            <a:endParaRPr lang="en-US"/>
          </a:p>
        </p:txBody>
      </p:sp>
      <p:sp>
        <p:nvSpPr>
          <p:cNvPr id="10" name="Content Placeholder 2"/>
          <p:cNvSpPr txBox="1">
            <a:spLocks/>
          </p:cNvSpPr>
          <p:nvPr/>
        </p:nvSpPr>
        <p:spPr>
          <a:xfrm>
            <a:off x="838200" y="1295400"/>
            <a:ext cx="5638800" cy="4881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We can fix the inversion problem by driving the LED with an inverter.</a:t>
            </a:r>
          </a:p>
          <a:p>
            <a:r>
              <a:rPr lang="en-US" dirty="0" smtClean="0"/>
              <a:t>Now, if the input is LOW, the inverter output will be HIGH, and the LED will be OFF.</a:t>
            </a:r>
          </a:p>
          <a:p>
            <a:r>
              <a:rPr lang="en-US" dirty="0" smtClean="0"/>
              <a:t>If the input is HIGH the inverter output will be LOW, and the LED will be ON.</a:t>
            </a:r>
          </a:p>
        </p:txBody>
      </p:sp>
    </p:spTree>
    <p:extLst>
      <p:ext uri="{BB962C8B-B14F-4D97-AF65-F5344CB8AC3E}">
        <p14:creationId xmlns:p14="http://schemas.microsoft.com/office/powerpoint/2010/main" val="567210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Breadboards</a:t>
            </a:r>
            <a:endParaRPr lang="en-US" dirty="0"/>
          </a:p>
        </p:txBody>
      </p:sp>
      <p:sp>
        <p:nvSpPr>
          <p:cNvPr id="3" name="Content Placeholder 2"/>
          <p:cNvSpPr>
            <a:spLocks noGrp="1"/>
          </p:cNvSpPr>
          <p:nvPr>
            <p:ph idx="1"/>
          </p:nvPr>
        </p:nvSpPr>
        <p:spPr>
          <a:xfrm>
            <a:off x="838200" y="1295400"/>
            <a:ext cx="3419474" cy="4881563"/>
          </a:xfrm>
        </p:spPr>
        <p:txBody>
          <a:bodyPr/>
          <a:lstStyle/>
          <a:p>
            <a:r>
              <a:rPr lang="en-US" dirty="0" smtClean="0"/>
              <a:t>The holes are connected together in the back with metal strips.</a:t>
            </a:r>
          </a:p>
          <a:p>
            <a:r>
              <a:rPr lang="en-US" dirty="0" smtClean="0"/>
              <a:t>So these five holes are connected electrically.</a:t>
            </a:r>
          </a:p>
          <a:p>
            <a:r>
              <a:rPr lang="en-US" dirty="0" smtClean="0"/>
              <a:t>And all these holes are connected.</a:t>
            </a:r>
          </a:p>
          <a:p>
            <a:endParaRPr lang="en-US" dirty="0" smtClean="0"/>
          </a:p>
        </p:txBody>
      </p:sp>
      <p:sp>
        <p:nvSpPr>
          <p:cNvPr id="4" name="Date Placeholder 3"/>
          <p:cNvSpPr>
            <a:spLocks noGrp="1"/>
          </p:cNvSpPr>
          <p:nvPr>
            <p:ph type="dt" sz="half" idx="10"/>
          </p:nvPr>
        </p:nvSpPr>
        <p:spPr/>
        <p:txBody>
          <a:bodyPr/>
          <a:lstStyle/>
          <a:p>
            <a:fld id="{50F6FB32-9F5E-41BE-96F4-B6AD3D0B6BA6}" type="datetime1">
              <a:rPr lang="en-US" smtClean="0"/>
              <a:t>8/22/2024</a:t>
            </a:fld>
            <a:endParaRPr lang="en-US"/>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4</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799" y="1353011"/>
            <a:ext cx="6858000" cy="5143500"/>
          </a:xfrm>
          <a:prstGeom prst="rect">
            <a:avLst/>
          </a:prstGeom>
        </p:spPr>
      </p:pic>
    </p:spTree>
    <p:extLst>
      <p:ext uri="{BB962C8B-B14F-4D97-AF65-F5344CB8AC3E}">
        <p14:creationId xmlns:p14="http://schemas.microsoft.com/office/powerpoint/2010/main" val="1935423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Output LEDs</a:t>
            </a:r>
            <a:endParaRPr lang="en-US" dirty="0"/>
          </a:p>
        </p:txBody>
      </p:sp>
      <p:sp>
        <p:nvSpPr>
          <p:cNvPr id="4" name="Date Placeholder 3"/>
          <p:cNvSpPr>
            <a:spLocks noGrp="1"/>
          </p:cNvSpPr>
          <p:nvPr>
            <p:ph type="dt" sz="half" idx="10"/>
          </p:nvPr>
        </p:nvSpPr>
        <p:spPr/>
        <p:txBody>
          <a:bodyPr/>
          <a:lstStyle/>
          <a:p>
            <a:fld id="{50F6FB32-9F5E-41BE-96F4-B6AD3D0B6BA6}" type="datetime1">
              <a:rPr lang="en-US" smtClean="0"/>
              <a:t>8/22/2024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40</a:t>
            </a:fld>
            <a:endParaRPr lang="en-US"/>
          </a:p>
        </p:txBody>
      </p:sp>
      <p:sp>
        <p:nvSpPr>
          <p:cNvPr id="10" name="Content Placeholder 2"/>
          <p:cNvSpPr txBox="1">
            <a:spLocks/>
          </p:cNvSpPr>
          <p:nvPr/>
        </p:nvSpPr>
        <p:spPr>
          <a:xfrm>
            <a:off x="838200" y="1295400"/>
            <a:ext cx="10439400" cy="4881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 resistor in series with the LED does two things.</a:t>
            </a:r>
          </a:p>
          <a:p>
            <a:r>
              <a:rPr lang="en-US" dirty="0" smtClean="0"/>
              <a:t>It limits the current through the LED so it won’t be damaged.</a:t>
            </a:r>
          </a:p>
          <a:p>
            <a:r>
              <a:rPr lang="en-US" dirty="0" smtClean="0"/>
              <a:t>It prevents the logic output from rising too far above ground. When sinking a large current, the output voltage could increase above 2 volts.</a:t>
            </a:r>
          </a:p>
          <a:p>
            <a:r>
              <a:rPr lang="en-US" dirty="0" smtClean="0"/>
              <a:t>This will cause problems for other inputs connected to this output.</a:t>
            </a:r>
          </a:p>
        </p:txBody>
      </p:sp>
    </p:spTree>
    <p:extLst>
      <p:ext uri="{BB962C8B-B14F-4D97-AF65-F5344CB8AC3E}">
        <p14:creationId xmlns:p14="http://schemas.microsoft.com/office/powerpoint/2010/main" val="192827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 Gate</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7800" y="3429000"/>
            <a:ext cx="5715000" cy="2885404"/>
          </a:xfrm>
        </p:spPr>
      </p:pic>
      <p:sp>
        <p:nvSpPr>
          <p:cNvPr id="4" name="Date Placeholder 3"/>
          <p:cNvSpPr>
            <a:spLocks noGrp="1"/>
          </p:cNvSpPr>
          <p:nvPr>
            <p:ph type="dt" sz="half" idx="10"/>
          </p:nvPr>
        </p:nvSpPr>
        <p:spPr/>
        <p:txBody>
          <a:bodyPr/>
          <a:lstStyle/>
          <a:p>
            <a:fld id="{50F6FB32-9F5E-41BE-96F4-B6AD3D0B6BA6}" type="datetime1">
              <a:rPr lang="en-US" smtClean="0"/>
              <a:t>8/22/2024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41</a:t>
            </a:fld>
            <a:endParaRPr lang="en-US"/>
          </a:p>
        </p:txBody>
      </p:sp>
      <p:sp>
        <p:nvSpPr>
          <p:cNvPr id="10" name="Content Placeholder 2"/>
          <p:cNvSpPr txBox="1">
            <a:spLocks/>
          </p:cNvSpPr>
          <p:nvPr/>
        </p:nvSpPr>
        <p:spPr>
          <a:xfrm>
            <a:off x="838199" y="1295401"/>
            <a:ext cx="6934199" cy="222699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t>Add a 74LS08 to your breadboard, and connect power and ground.</a:t>
            </a:r>
          </a:p>
          <a:p>
            <a:r>
              <a:rPr lang="en-US" sz="2400" dirty="0" smtClean="0"/>
              <a:t>Connect the output of the first AND gate, pin 3, to the input of the inverter, pin 1.</a:t>
            </a:r>
          </a:p>
          <a:p>
            <a:r>
              <a:rPr lang="en-US" sz="2400" dirty="0" smtClean="0"/>
              <a:t>Wire a switch/resistor to both pin 1 and 2 of the AND gate.</a:t>
            </a:r>
          </a:p>
        </p:txBody>
      </p:sp>
      <p:pic>
        <p:nvPicPr>
          <p:cNvPr id="8" name="Content Placeholder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7175499" y="1899674"/>
            <a:ext cx="4775200" cy="3581400"/>
          </a:xfrm>
          <a:prstGeom prst="rect">
            <a:avLst/>
          </a:prstGeom>
        </p:spPr>
      </p:pic>
    </p:spTree>
    <p:extLst>
      <p:ext uri="{BB962C8B-B14F-4D97-AF65-F5344CB8AC3E}">
        <p14:creationId xmlns:p14="http://schemas.microsoft.com/office/powerpoint/2010/main" val="2189794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 Gate</a:t>
            </a:r>
            <a:endParaRPr lang="en-US" dirty="0"/>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rot="5400000">
            <a:off x="7079884" y="1841797"/>
            <a:ext cx="4884475" cy="3663355"/>
          </a:xfrm>
        </p:spPr>
      </p:pic>
      <p:sp>
        <p:nvSpPr>
          <p:cNvPr id="4" name="Date Placeholder 3"/>
          <p:cNvSpPr>
            <a:spLocks noGrp="1"/>
          </p:cNvSpPr>
          <p:nvPr>
            <p:ph type="dt" sz="half" idx="10"/>
          </p:nvPr>
        </p:nvSpPr>
        <p:spPr/>
        <p:txBody>
          <a:bodyPr/>
          <a:lstStyle/>
          <a:p>
            <a:fld id="{50F6FB32-9F5E-41BE-96F4-B6AD3D0B6BA6}" type="datetime1">
              <a:rPr lang="en-US" smtClean="0"/>
              <a:t>8/22/2024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42</a:t>
            </a:fld>
            <a:endParaRPr lang="en-US"/>
          </a:p>
        </p:txBody>
      </p:sp>
      <p:sp>
        <p:nvSpPr>
          <p:cNvPr id="10" name="Content Placeholder 2"/>
          <p:cNvSpPr txBox="1">
            <a:spLocks/>
          </p:cNvSpPr>
          <p:nvPr/>
        </p:nvSpPr>
        <p:spPr>
          <a:xfrm>
            <a:off x="838200" y="1295400"/>
            <a:ext cx="5638800" cy="4881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Change the switches and confirm the logical AND function.</a:t>
            </a:r>
          </a:p>
          <a:p>
            <a:r>
              <a:rPr lang="en-US" dirty="0" smtClean="0"/>
              <a:t>Both switches ON will be both AND inputs LOW, so output will be LOW, and LED will be OFF.</a:t>
            </a:r>
          </a:p>
          <a:p>
            <a:r>
              <a:rPr lang="en-US" dirty="0" smtClean="0"/>
              <a:t>Both switches OFF will be both AND inputs HIGH, so output will be HIGH, and LED will be ON.</a:t>
            </a:r>
          </a:p>
        </p:txBody>
      </p:sp>
    </p:spTree>
    <p:extLst>
      <p:ext uri="{BB962C8B-B14F-4D97-AF65-F5344CB8AC3E}">
        <p14:creationId xmlns:p14="http://schemas.microsoft.com/office/powerpoint/2010/main" val="2434963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Power Supply</a:t>
            </a:r>
            <a:endParaRPr lang="en-US" dirty="0"/>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089524" y="1447800"/>
            <a:ext cx="6127751" cy="4595813"/>
          </a:xfrm>
        </p:spPr>
      </p:pic>
      <p:sp>
        <p:nvSpPr>
          <p:cNvPr id="4" name="Date Placeholder 3"/>
          <p:cNvSpPr>
            <a:spLocks noGrp="1"/>
          </p:cNvSpPr>
          <p:nvPr>
            <p:ph type="dt" sz="half" idx="10"/>
          </p:nvPr>
        </p:nvSpPr>
        <p:spPr/>
        <p:txBody>
          <a:bodyPr/>
          <a:lstStyle/>
          <a:p>
            <a:fld id="{50F6FB32-9F5E-41BE-96F4-B6AD3D0B6BA6}" type="datetime1">
              <a:rPr lang="en-US" smtClean="0"/>
              <a:t>8/22/2024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5</a:t>
            </a:fld>
            <a:endParaRPr lang="en-US"/>
          </a:p>
        </p:txBody>
      </p:sp>
      <p:sp>
        <p:nvSpPr>
          <p:cNvPr id="10" name="Content Placeholder 2"/>
          <p:cNvSpPr txBox="1">
            <a:spLocks/>
          </p:cNvSpPr>
          <p:nvPr/>
        </p:nvSpPr>
        <p:spPr>
          <a:xfrm>
            <a:off x="838200" y="1295400"/>
            <a:ext cx="4038600" cy="4881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 logic circuits we will be using all require 5 VDC to operate.</a:t>
            </a:r>
          </a:p>
          <a:p>
            <a:r>
              <a:rPr lang="en-US" dirty="0" smtClean="0"/>
              <a:t>You will get the 5V power from a power supply that probably looks like this.</a:t>
            </a:r>
          </a:p>
          <a:p>
            <a:r>
              <a:rPr lang="en-US" dirty="0" smtClean="0"/>
              <a:t>The wiring is already connected:</a:t>
            </a:r>
          </a:p>
          <a:p>
            <a:pPr lvl="1"/>
            <a:r>
              <a:rPr lang="en-US" dirty="0" smtClean="0">
                <a:solidFill>
                  <a:srgbClr val="FF0000"/>
                </a:solidFill>
              </a:rPr>
              <a:t>RED</a:t>
            </a:r>
            <a:r>
              <a:rPr lang="en-US" dirty="0" smtClean="0"/>
              <a:t> wire is +5V</a:t>
            </a:r>
          </a:p>
          <a:p>
            <a:pPr lvl="1"/>
            <a:r>
              <a:rPr lang="en-US" dirty="0" smtClean="0"/>
              <a:t>BLACK wire is Ground</a:t>
            </a:r>
          </a:p>
          <a:p>
            <a:endParaRPr lang="en-US" dirty="0" smtClean="0"/>
          </a:p>
        </p:txBody>
      </p:sp>
    </p:spTree>
    <p:extLst>
      <p:ext uri="{BB962C8B-B14F-4D97-AF65-F5344CB8AC3E}">
        <p14:creationId xmlns:p14="http://schemas.microsoft.com/office/powerpoint/2010/main" val="431583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Power Supply</a:t>
            </a:r>
            <a:endParaRPr lang="en-US" dirty="0"/>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089524" y="1447800"/>
            <a:ext cx="6127751" cy="4595813"/>
          </a:xfrm>
        </p:spPr>
      </p:pic>
      <p:sp>
        <p:nvSpPr>
          <p:cNvPr id="4" name="Date Placeholder 3"/>
          <p:cNvSpPr>
            <a:spLocks noGrp="1"/>
          </p:cNvSpPr>
          <p:nvPr>
            <p:ph type="dt" sz="half" idx="10"/>
          </p:nvPr>
        </p:nvSpPr>
        <p:spPr/>
        <p:txBody>
          <a:bodyPr/>
          <a:lstStyle/>
          <a:p>
            <a:fld id="{50F6FB32-9F5E-41BE-96F4-B6AD3D0B6BA6}" type="datetime1">
              <a:rPr lang="en-US" smtClean="0"/>
              <a:t>8/22/2024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6</a:t>
            </a:fld>
            <a:endParaRPr lang="en-US"/>
          </a:p>
        </p:txBody>
      </p:sp>
      <p:sp>
        <p:nvSpPr>
          <p:cNvPr id="10" name="Content Placeholder 2"/>
          <p:cNvSpPr txBox="1">
            <a:spLocks/>
          </p:cNvSpPr>
          <p:nvPr/>
        </p:nvSpPr>
        <p:spPr>
          <a:xfrm>
            <a:off x="838200" y="1295400"/>
            <a:ext cx="4038600" cy="4881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Connect your power supply to your breadboard.</a:t>
            </a:r>
          </a:p>
          <a:p>
            <a:r>
              <a:rPr lang="en-US" dirty="0" smtClean="0"/>
              <a:t>Connect the RED wire to the RED bus.</a:t>
            </a:r>
          </a:p>
          <a:p>
            <a:r>
              <a:rPr lang="en-US" dirty="0" smtClean="0"/>
              <a:t>Connect the BLACK wire to the BLUE bus. For whatever reason, they used blue instead of black.</a:t>
            </a:r>
          </a:p>
          <a:p>
            <a:endParaRPr lang="en-US" dirty="0" smtClean="0"/>
          </a:p>
        </p:txBody>
      </p:sp>
    </p:spTree>
    <p:extLst>
      <p:ext uri="{BB962C8B-B14F-4D97-AF65-F5344CB8AC3E}">
        <p14:creationId xmlns:p14="http://schemas.microsoft.com/office/powerpoint/2010/main" val="278704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Power Supply</a:t>
            </a:r>
            <a:endParaRPr lang="en-US" dirty="0"/>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089524" y="1447800"/>
            <a:ext cx="6127751" cy="4595813"/>
          </a:xfrm>
        </p:spPr>
      </p:pic>
      <p:sp>
        <p:nvSpPr>
          <p:cNvPr id="4" name="Date Placeholder 3"/>
          <p:cNvSpPr>
            <a:spLocks noGrp="1"/>
          </p:cNvSpPr>
          <p:nvPr>
            <p:ph type="dt" sz="half" idx="10"/>
          </p:nvPr>
        </p:nvSpPr>
        <p:spPr/>
        <p:txBody>
          <a:bodyPr/>
          <a:lstStyle/>
          <a:p>
            <a:fld id="{50F6FB32-9F5E-41BE-96F4-B6AD3D0B6BA6}" type="datetime1">
              <a:rPr lang="en-US" smtClean="0"/>
              <a:t>8/22/2024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7</a:t>
            </a:fld>
            <a:endParaRPr lang="en-US"/>
          </a:p>
        </p:txBody>
      </p:sp>
      <p:sp>
        <p:nvSpPr>
          <p:cNvPr id="10" name="Content Placeholder 2"/>
          <p:cNvSpPr txBox="1">
            <a:spLocks/>
          </p:cNvSpPr>
          <p:nvPr/>
        </p:nvSpPr>
        <p:spPr>
          <a:xfrm>
            <a:off x="838200" y="1295400"/>
            <a:ext cx="4038600" cy="4881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Turn on your power supply.</a:t>
            </a:r>
          </a:p>
          <a:p>
            <a:r>
              <a:rPr lang="en-US" dirty="0" smtClean="0"/>
              <a:t>Program your power supply channel 1 for 5 Volts. Push the CH1 button, then 5, then Enter.</a:t>
            </a:r>
          </a:p>
          <a:p>
            <a:r>
              <a:rPr lang="en-US" dirty="0" smtClean="0"/>
              <a:t>Push the On/Off button. This will energize all the outputs.</a:t>
            </a:r>
            <a:endParaRPr lang="en-US" dirty="0" smtClean="0"/>
          </a:p>
        </p:txBody>
      </p:sp>
    </p:spTree>
    <p:extLst>
      <p:ext uri="{BB962C8B-B14F-4D97-AF65-F5344CB8AC3E}">
        <p14:creationId xmlns:p14="http://schemas.microsoft.com/office/powerpoint/2010/main" val="2548503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Voltmeter</a:t>
            </a:r>
            <a:endParaRPr lang="en-US" dirty="0"/>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089524" y="1447800"/>
            <a:ext cx="6127751" cy="4595813"/>
          </a:xfrm>
        </p:spPr>
      </p:pic>
      <p:sp>
        <p:nvSpPr>
          <p:cNvPr id="4" name="Date Placeholder 3"/>
          <p:cNvSpPr>
            <a:spLocks noGrp="1"/>
          </p:cNvSpPr>
          <p:nvPr>
            <p:ph type="dt" sz="half" idx="10"/>
          </p:nvPr>
        </p:nvSpPr>
        <p:spPr/>
        <p:txBody>
          <a:bodyPr/>
          <a:lstStyle/>
          <a:p>
            <a:fld id="{50F6FB32-9F5E-41BE-96F4-B6AD3D0B6BA6}" type="datetime1">
              <a:rPr lang="en-US" smtClean="0"/>
              <a:t>8/22/2024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8</a:t>
            </a:fld>
            <a:endParaRPr lang="en-US"/>
          </a:p>
        </p:txBody>
      </p:sp>
      <p:sp>
        <p:nvSpPr>
          <p:cNvPr id="10" name="Content Placeholder 2"/>
          <p:cNvSpPr txBox="1">
            <a:spLocks/>
          </p:cNvSpPr>
          <p:nvPr/>
        </p:nvSpPr>
        <p:spPr>
          <a:xfrm>
            <a:off x="838200" y="1295400"/>
            <a:ext cx="4038600" cy="4881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You might need to use the voltmeter to see what is going on inside your circuit.</a:t>
            </a:r>
          </a:p>
          <a:p>
            <a:r>
              <a:rPr lang="en-US" dirty="0" smtClean="0"/>
              <a:t>Your meter will probably look like this.</a:t>
            </a:r>
          </a:p>
          <a:p>
            <a:r>
              <a:rPr lang="en-US" dirty="0" smtClean="0"/>
              <a:t>Turn it on, and push the DCV button for measuring DC Voltage.</a:t>
            </a:r>
            <a:endParaRPr lang="en-US" dirty="0" smtClean="0"/>
          </a:p>
        </p:txBody>
      </p:sp>
    </p:spTree>
    <p:extLst>
      <p:ext uri="{BB962C8B-B14F-4D97-AF65-F5344CB8AC3E}">
        <p14:creationId xmlns:p14="http://schemas.microsoft.com/office/powerpoint/2010/main" val="3080458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Voltmeter</a:t>
            </a:r>
            <a:endParaRPr lang="en-US" dirty="0"/>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089524" y="1447800"/>
            <a:ext cx="6127750" cy="4595813"/>
          </a:xfrm>
        </p:spPr>
      </p:pic>
      <p:sp>
        <p:nvSpPr>
          <p:cNvPr id="4" name="Date Placeholder 3"/>
          <p:cNvSpPr>
            <a:spLocks noGrp="1"/>
          </p:cNvSpPr>
          <p:nvPr>
            <p:ph type="dt" sz="half" idx="10"/>
          </p:nvPr>
        </p:nvSpPr>
        <p:spPr/>
        <p:txBody>
          <a:bodyPr/>
          <a:lstStyle/>
          <a:p>
            <a:fld id="{50F6FB32-9F5E-41BE-96F4-B6AD3D0B6BA6}" type="datetime1">
              <a:rPr lang="en-US" smtClean="0"/>
              <a:t>8/22/2024</a:t>
            </a:fld>
            <a:endParaRPr lang="en-US" dirty="0"/>
          </a:p>
        </p:txBody>
      </p:sp>
      <p:sp>
        <p:nvSpPr>
          <p:cNvPr id="5" name="Footer Placeholder 4"/>
          <p:cNvSpPr>
            <a:spLocks noGrp="1"/>
          </p:cNvSpPr>
          <p:nvPr>
            <p:ph type="ftr" sz="quarter" idx="11"/>
          </p:nvPr>
        </p:nvSpPr>
        <p:spPr/>
        <p:txBody>
          <a:bodyPr/>
          <a:lstStyle/>
          <a:p>
            <a:r>
              <a:rPr lang="en-US" smtClean="0"/>
              <a:t>14:332:233 Digital Logic Design Lab</a:t>
            </a:r>
            <a:endParaRPr lang="en-US" dirty="0"/>
          </a:p>
        </p:txBody>
      </p:sp>
      <p:sp>
        <p:nvSpPr>
          <p:cNvPr id="6" name="Slide Number Placeholder 5"/>
          <p:cNvSpPr>
            <a:spLocks noGrp="1"/>
          </p:cNvSpPr>
          <p:nvPr>
            <p:ph type="sldNum" sz="quarter" idx="12"/>
          </p:nvPr>
        </p:nvSpPr>
        <p:spPr/>
        <p:txBody>
          <a:bodyPr/>
          <a:lstStyle/>
          <a:p>
            <a:fld id="{13CA60AF-E435-4BF5-9207-6E37B8D1F8D7}" type="slidenum">
              <a:rPr lang="en-US" smtClean="0"/>
              <a:t>9</a:t>
            </a:fld>
            <a:endParaRPr lang="en-US"/>
          </a:p>
        </p:txBody>
      </p:sp>
      <p:sp>
        <p:nvSpPr>
          <p:cNvPr id="10" name="Content Placeholder 2"/>
          <p:cNvSpPr txBox="1">
            <a:spLocks/>
          </p:cNvSpPr>
          <p:nvPr/>
        </p:nvSpPr>
        <p:spPr>
          <a:xfrm>
            <a:off x="838200" y="1295400"/>
            <a:ext cx="4038600" cy="48815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Connect your voltmeter to your breadboard using the banana-plug/coax/mini-grabber cable.</a:t>
            </a:r>
          </a:p>
          <a:p>
            <a:r>
              <a:rPr lang="en-US" dirty="0" smtClean="0"/>
              <a:t>There is a small tab on one side of the banana-plug – this goes in the black ground hole on the voltmeter.</a:t>
            </a:r>
          </a:p>
          <a:p>
            <a:r>
              <a:rPr lang="en-US" dirty="0" smtClean="0"/>
              <a:t>The meter should read +5 volts.</a:t>
            </a:r>
            <a:endParaRPr lang="en-US" dirty="0" smtClean="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419600" y="2999582"/>
            <a:ext cx="3657600" cy="2743200"/>
          </a:xfrm>
          <a:prstGeom prst="rect">
            <a:avLst/>
          </a:prstGeom>
        </p:spPr>
      </p:pic>
    </p:spTree>
    <p:extLst>
      <p:ext uri="{BB962C8B-B14F-4D97-AF65-F5344CB8AC3E}">
        <p14:creationId xmlns:p14="http://schemas.microsoft.com/office/powerpoint/2010/main" val="2472942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31729</TotalTime>
  <Words>2510</Words>
  <Application>Microsoft Office PowerPoint</Application>
  <PresentationFormat>Widescreen</PresentationFormat>
  <Paragraphs>315</Paragraphs>
  <Slides>42</Slides>
  <Notes>12</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Digital Logic Design Equipment Training</vt:lpstr>
      <vt:lpstr>Training Objectives</vt:lpstr>
      <vt:lpstr>Breadboards</vt:lpstr>
      <vt:lpstr>Breadboards</vt:lpstr>
      <vt:lpstr>Power Supply</vt:lpstr>
      <vt:lpstr>Power Supply</vt:lpstr>
      <vt:lpstr>Power Supply</vt:lpstr>
      <vt:lpstr>Voltmeter</vt:lpstr>
      <vt:lpstr>Voltmeter</vt:lpstr>
      <vt:lpstr>PowerPoint Presentation</vt:lpstr>
      <vt:lpstr>Logic Probe</vt:lpstr>
      <vt:lpstr>First Logic Circuit</vt:lpstr>
      <vt:lpstr>First Logic Circuit</vt:lpstr>
      <vt:lpstr>First Logic Circuit</vt:lpstr>
      <vt:lpstr>First Logic Circuit</vt:lpstr>
      <vt:lpstr>First Logic Circuit</vt:lpstr>
      <vt:lpstr>First Logic Circuit</vt:lpstr>
      <vt:lpstr>First Logic Circuit</vt:lpstr>
      <vt:lpstr>First Logic Circuit</vt:lpstr>
      <vt:lpstr>Wiring</vt:lpstr>
      <vt:lpstr>First Logic Circuit</vt:lpstr>
      <vt:lpstr>First Logic Circuit</vt:lpstr>
      <vt:lpstr>First Logic Circuit</vt:lpstr>
      <vt:lpstr>Wiring</vt:lpstr>
      <vt:lpstr>Wiring</vt:lpstr>
      <vt:lpstr>Wiring</vt:lpstr>
      <vt:lpstr>Wiring</vt:lpstr>
      <vt:lpstr>Wiring</vt:lpstr>
      <vt:lpstr>Wiring</vt:lpstr>
      <vt:lpstr>Wiring</vt:lpstr>
      <vt:lpstr>First Logic Circuit</vt:lpstr>
      <vt:lpstr>First Logic Circuit</vt:lpstr>
      <vt:lpstr>Using Switches for Inputs</vt:lpstr>
      <vt:lpstr>Switches Types</vt:lpstr>
      <vt:lpstr>Switches Types</vt:lpstr>
      <vt:lpstr>Switches Types</vt:lpstr>
      <vt:lpstr>Output LEDs</vt:lpstr>
      <vt:lpstr>Output LEDs</vt:lpstr>
      <vt:lpstr>Output LEDs</vt:lpstr>
      <vt:lpstr>Output LEDs</vt:lpstr>
      <vt:lpstr>AND Gate</vt:lpstr>
      <vt:lpstr>AND Gate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Wine</dc:creator>
  <cp:lastModifiedBy>Kevin Wine</cp:lastModifiedBy>
  <cp:revision>69</cp:revision>
  <cp:lastPrinted>2024-08-23T18:35:30Z</cp:lastPrinted>
  <dcterms:created xsi:type="dcterms:W3CDTF">2024-08-01T20:59:23Z</dcterms:created>
  <dcterms:modified xsi:type="dcterms:W3CDTF">2024-08-23T21:57:53Z</dcterms:modified>
</cp:coreProperties>
</file>